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8" r:id="rId2"/>
    <p:sldId id="369" r:id="rId3"/>
    <p:sldId id="371" r:id="rId4"/>
    <p:sldId id="268" r:id="rId5"/>
    <p:sldId id="374" r:id="rId6"/>
    <p:sldId id="279" r:id="rId7"/>
    <p:sldId id="289" r:id="rId8"/>
    <p:sldId id="269" r:id="rId9"/>
    <p:sldId id="376" r:id="rId10"/>
    <p:sldId id="377" r:id="rId11"/>
    <p:sldId id="262" r:id="rId12"/>
    <p:sldId id="336" r:id="rId13"/>
    <p:sldId id="278" r:id="rId14"/>
    <p:sldId id="3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6ECB9-25BA-424D-92CB-E4482E714729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EF404-23CD-4555-901B-75C9FF474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0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F404-23CD-4555-901B-75C9FF474F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9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13B81-D658-455E-BF22-12392579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11A382-1230-4C72-B19E-2512B2D25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1C758-F949-46B2-BDA9-E2ADE161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0520-F797-4584-A695-38FB9C99D8B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2DBB4C-CF25-4F22-84E2-666AF045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F4D6F6-64D1-45BF-A1C9-5D372252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7307-1019-448B-B939-2CB29685D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8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88EAE-4EA5-4ACC-83ED-7A3E7182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E34EF8-E17E-4663-9C5D-17BCED47C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0E74F-F4E1-4B77-A85B-32FB30BFB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0520-F797-4584-A695-38FB9C99D8B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C6D2AF-B9F8-47B2-9A6A-F4944A99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408FCF-8B23-49EE-8C8D-98CD80D1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7307-1019-448B-B939-2CB29685D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8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859637-A65A-4CC9-ACC9-FB8C02D24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9E3AD4-839D-4ECB-80F2-3276C121C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57CE8-60C6-436A-B513-56C14648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0520-F797-4584-A695-38FB9C99D8B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B3D4FB-59CC-4619-85D3-FB8DF983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D52EC1-D81B-4E83-91B0-28A3D069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7307-1019-448B-B939-2CB29685D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5E0EC-E434-46FF-9A72-3FC13C41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EE95E-9DF4-4ECA-B298-EB7D0D7A6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B0C324-1273-4872-91DA-EA788078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0520-F797-4584-A695-38FB9C99D8B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7CC01-4A42-4DB9-AB5F-52A6B96F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B29E1-C962-4C60-9CBE-FEBBB4B9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7307-1019-448B-B939-2CB29685D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8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67A20-EC39-46C0-93A0-73491995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9AC2D6-DFC0-4199-8AE9-3CCE4D865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49592-F003-494E-8F83-B2F62FC1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0520-F797-4584-A695-38FB9C99D8B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77CE6-5BEF-4056-AC8F-7848BE66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2A097-9450-46D5-9E6F-B1BF62C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7307-1019-448B-B939-2CB29685D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0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AD0FF-BC93-4772-AD58-F4C8631B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D0991-BB2A-4FDA-9E22-B3D9BDEED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1482FC-946B-48F0-A3FE-55989254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DDBEE6-E274-4455-A2B5-E692DE62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0520-F797-4584-A695-38FB9C99D8B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75C3A-0456-4575-B9F1-AD1239CC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48A3F-368A-4580-9A2C-8034E67B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7307-1019-448B-B939-2CB29685D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0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84956-186A-456B-804C-D677153E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771AA-CA43-4738-B57F-9386CD306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A9717D-76AE-4D9A-87BA-2E9162309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295267-0A79-411F-8569-5CE588C54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93F2B2-466D-4348-AFBF-B3DDB5409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715E8A-4899-43F9-80DD-3A516934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0520-F797-4584-A695-38FB9C99D8B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2D35F9-B789-4AEE-A56E-114F1E2F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3A39C0-F97D-4C48-A78E-CC1A17F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7307-1019-448B-B939-2CB29685D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504FC-59FF-4FE0-A19C-9199C06D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FEEF18-CEC6-4DF4-AE11-A45D7EED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0520-F797-4584-A695-38FB9C99D8B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A67A4C-25EA-426C-95B3-C0D30120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737962-2EB7-4436-946A-853B919A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7307-1019-448B-B939-2CB29685D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1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26302E-E9E4-4FD9-8167-77B64D8D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0520-F797-4584-A695-38FB9C99D8B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3AEB98-268B-4EF3-85A9-1B77F0F8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6D9155-69D1-47A0-ACAE-B1DFA6E6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7307-1019-448B-B939-2CB29685D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0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B3A24-CAC4-4830-AE79-247BA4D1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01B72E-1349-43F0-B399-253273B5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825025-95F0-4A7F-A386-293CA1847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A5A4DE-CD40-4ABD-9E72-2A5BA998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0520-F797-4584-A695-38FB9C99D8B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36569B-3CB6-40E8-A2A6-AECD16DA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41D9E-536B-47F8-8562-0E553637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7307-1019-448B-B939-2CB29685D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9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5E18C-C497-43D3-AB29-4F02A9AE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47B8C7-D75C-4099-BABD-12C9B4981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65CCEC-E205-4947-BDB5-A4E6C40B6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D562E5-BCAB-4652-B9F9-243344D4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0520-F797-4584-A695-38FB9C99D8B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2AC9F6-8BC3-4795-8BC4-12CB4ACE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27AE3F-B15C-4FD0-B0A9-0FFCF2B9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7307-1019-448B-B939-2CB29685D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4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1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D59AC-5B37-438F-B9F1-E1E4F286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63291-526B-48FD-ABDF-F4ADBC01E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8B681C-1C78-4F6C-84DB-7F50D3A14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A0520-F797-4584-A695-38FB9C99D8B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98820-6A6B-4527-BAC0-8437CACDF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CBD9E-3A16-4231-9579-8AC9F2F24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7307-1019-448B-B939-2CB29685D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5.otzovik.com/2016/12/11/4198236/img/15867763.jpeg" TargetMode="External"/><Relationship Id="rId13" Type="http://schemas.openxmlformats.org/officeDocument/2006/relationships/hyperlink" Target="https://vistanews.ru/uploads/posts/2020-02/1581963253_skrinshot-17-02-2020-192541.jpg" TargetMode="External"/><Relationship Id="rId3" Type="http://schemas.openxmlformats.org/officeDocument/2006/relationships/hyperlink" Target="https://litvinovs.net/images/illustrations/master_and_margarita/brunea_penture/brunea_penture_patriarshye.jpg" TargetMode="External"/><Relationship Id="rId7" Type="http://schemas.openxmlformats.org/officeDocument/2006/relationships/hyperlink" Target="http://s2.fotokto.ru/photo/full/628/6285163.jpg" TargetMode="External"/><Relationship Id="rId12" Type="http://schemas.openxmlformats.org/officeDocument/2006/relationships/hyperlink" Target="https://avatars.mds.yandex.net/get-zen_doc/3414159/pub_5ee9b74e01649e4d5bb0f642_5ee9db5ba3dca453cfdd37ad/scale_1200" TargetMode="External"/><Relationship Id="rId2" Type="http://schemas.openxmlformats.org/officeDocument/2006/relationships/hyperlink" Target="https://img-fotki.yandex.ru/get/153157/99239988.165/0_1732f2_e0170f03_XL.jpg" TargetMode="External"/><Relationship Id="rId16" Type="http://schemas.openxmlformats.org/officeDocument/2006/relationships/hyperlink" Target="https://i.mycdn.me/i?r=AyH4iRPQ2q0otWIFepML2LxRh1OUn9wcRcoYzmkMC3hpG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relax.com/uploads/posts/2017-06/12-geroev-ekranizaciy-kotorye-zametno-otlichayutsya-ot-knizhnoy-versii_13.jpg" TargetMode="External"/><Relationship Id="rId11" Type="http://schemas.openxmlformats.org/officeDocument/2006/relationships/hyperlink" Target="https://s10.stc.all.kpcdn.net/share/i/4/984383/wx720.jpg" TargetMode="External"/><Relationship Id="rId5" Type="http://schemas.openxmlformats.org/officeDocument/2006/relationships/hyperlink" Target="https://avatars.mds.yandex.net/get-zen_doc/119173/pub_5f9356f1a81c50318e24b164_5f956976d2b7e41288718868/scale_1200" TargetMode="External"/><Relationship Id="rId15" Type="http://schemas.openxmlformats.org/officeDocument/2006/relationships/hyperlink" Target="https://mosstreets.ru/wp-content/uploads/2017/04/p7-1.jpg" TargetMode="External"/><Relationship Id="rId10" Type="http://schemas.openxmlformats.org/officeDocument/2006/relationships/hyperlink" Target="https://litlife.club/data/img/5/547_xb.jpeg?w=1000&amp;q=75" TargetMode="External"/><Relationship Id="rId4" Type="http://schemas.openxmlformats.org/officeDocument/2006/relationships/hyperlink" Target="https://litvinovs.net/images/illustrations/master_and_margarita/all_sorts_of_illustrations_for_master_and_margarita/yashkemash_the_trial_of_yeshua_ha_bozri.jpg" TargetMode="External"/><Relationship Id="rId9" Type="http://schemas.openxmlformats.org/officeDocument/2006/relationships/hyperlink" Target="https://cdn.fishki.net/upload/post/2016/07/24/2022306/tn/2-391380-original.jpg" TargetMode="External"/><Relationship Id="rId14" Type="http://schemas.openxmlformats.org/officeDocument/2006/relationships/hyperlink" Target="https://ds04.infourok.ru/uploads/ex/0fc7/000a5c7e-5c1e48ff/img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9A1B9-D663-423D-819A-DDCE054D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035478-CE23-4E52-8833-9CB79F0EB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триаршие пруды">
            <a:extLst>
              <a:ext uri="{FF2B5EF4-FFF2-40B4-BE49-F238E27FC236}">
                <a16:creationId xmlns:a16="http://schemas.microsoft.com/office/drawing/2014/main" id="{4DC7002F-57D7-428B-B91E-C0243F112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" b="2930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05E3F-6125-49C6-8A2B-2645A17F86E1}"/>
              </a:ext>
            </a:extLst>
          </p:cNvPr>
          <p:cNvSpPr txBox="1"/>
          <p:nvPr/>
        </p:nvSpPr>
        <p:spPr>
          <a:xfrm>
            <a:off x="3804437" y="256646"/>
            <a:ext cx="7968463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Однажды на Патриарших прудах…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212F5-CDA3-411E-8A20-57911ACC566E}"/>
              </a:ext>
            </a:extLst>
          </p:cNvPr>
          <p:cNvSpPr txBox="1"/>
          <p:nvPr/>
        </p:nvSpPr>
        <p:spPr>
          <a:xfrm>
            <a:off x="4199467" y="6416688"/>
            <a:ext cx="641566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Казарцева Ирина Владимировна, МАОУ СОШ №32 г. Улан-Удэ</a:t>
            </a:r>
          </a:p>
        </p:txBody>
      </p:sp>
    </p:spTree>
    <p:extLst>
      <p:ext uri="{BB962C8B-B14F-4D97-AF65-F5344CB8AC3E}">
        <p14:creationId xmlns:p14="http://schemas.microsoft.com/office/powerpoint/2010/main" val="290796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5529" y="576967"/>
            <a:ext cx="3725333" cy="5248099"/>
          </a:xfrm>
          <a:solidFill>
            <a:schemeClr val="accent6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bg1"/>
                </a:solidFill>
              </a:rPr>
              <a:t>В качестве доказательства того,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/>
                </a:solidFill>
              </a:rPr>
              <a:t> что есть нечто, неподвластное человеку, Воланд предсказывает, 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/>
                </a:solidFill>
              </a:rPr>
              <a:t>что Берлиозу отрежет голову русская 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/>
                </a:solidFill>
              </a:rPr>
              <a:t>девушка-комсомолка. На глазах потрясённого Ивана Берлиоз тут же попадает под трамвай, которым управляет девушка-комсомолка, и ему отрезает голову. 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3733057-5F78-4F9B-A3E8-BF9978874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9" y="372533"/>
            <a:ext cx="7898460" cy="59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3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7DF62-D2CA-47EA-AE8F-FCFD87FFA4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DBD474-83AC-4E63-B265-A17EFC328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27591E8-2148-4685-BD30-A5367ADF9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35443" cy="69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D0683D-ADAF-4B51-A7FC-9B4BDF8E8D71}"/>
              </a:ext>
            </a:extLst>
          </p:cNvPr>
          <p:cNvSpPr/>
          <p:nvPr/>
        </p:nvSpPr>
        <p:spPr>
          <a:xfrm>
            <a:off x="1893960" y="5841307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55E49445-BEA3-4FA8-8860-362C84A47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8600"/>
            <a:ext cx="24384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ЖАРА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045FB649-B9AA-4961-9F89-40354020B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28600"/>
            <a:ext cx="24384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ДЬЯВОЛ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286A1183-9796-45B4-9141-3B26B7EC0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838200"/>
            <a:ext cx="9144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348233B0-064A-4272-B97B-D12E9EBBCD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838200"/>
            <a:ext cx="10668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339A3490-41AA-4582-A474-C2900FFAE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371600"/>
            <a:ext cx="2819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АД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0524C7F0-8E9C-4F92-B52F-1DD523BB4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286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622F367-7FE8-4109-A542-727400C35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971800"/>
            <a:ext cx="51816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ЧЕЛОВЕЧЕСКИЕ </a:t>
            </a:r>
          </a:p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ПОРОКИ</a:t>
            </a: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4E17B56C-819F-4C01-9FD3-61A407242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267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362EA2D6-0DB3-4FE9-8C16-8FB5A1EBC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029200"/>
            <a:ext cx="52578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СУДНЫЙ ДЕНЬ</a:t>
            </a:r>
            <a:endParaRPr lang="ru-RU" alt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5B4E3E4-10CF-44F8-B607-46053237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6" y="401707"/>
            <a:ext cx="7736786" cy="506971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834A6C-828D-4CBC-B208-B91974DDFCB4}"/>
              </a:ext>
            </a:extLst>
          </p:cNvPr>
          <p:cNvSpPr/>
          <p:nvPr/>
        </p:nvSpPr>
        <p:spPr>
          <a:xfrm>
            <a:off x="8055980" y="417717"/>
            <a:ext cx="3680750" cy="60385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28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Судный день</a:t>
            </a:r>
            <a:r>
              <a:rPr lang="ru-RU" altLang="ru-RU" sz="28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chemeClr val="bg1"/>
                </a:solidFill>
              </a:rPr>
              <a:t>в религии — последний день существования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chemeClr val="bg1"/>
                </a:solidFill>
              </a:rPr>
              <a:t>мира, когда над людьми с целью выявления праведников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chemeClr val="bg1"/>
                </a:solidFill>
              </a:rPr>
              <a:t> и грешников Богом будет совершён последний суд.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chemeClr val="bg1"/>
                </a:solidFill>
              </a:rPr>
              <a:t>В переносном смысле — конец света.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A63BF-600D-422F-B5C8-FA7D0A777682}"/>
              </a:ext>
            </a:extLst>
          </p:cNvPr>
          <p:cNvSpPr txBox="1"/>
          <p:nvPr/>
        </p:nvSpPr>
        <p:spPr>
          <a:xfrm>
            <a:off x="300942" y="5625296"/>
            <a:ext cx="7280476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Страшен и ужасен день Суда твоего, Господи, Спаситель наш, когда откроются греховные тайны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051803-9276-49EC-8D47-2B178FA59D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132" y="414514"/>
            <a:ext cx="11311468" cy="6008864"/>
          </a:xfrm>
          <a:solidFill>
            <a:schemeClr val="accent6">
              <a:lumMod val="5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highlight>
                  <a:srgbClr val="FFFF00"/>
                </a:highlight>
              </a:rPr>
              <a:t>Выводы:</a:t>
            </a:r>
            <a:r>
              <a:rPr lang="ru-RU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1) эпизод </a:t>
            </a:r>
            <a:r>
              <a:rPr lang="ru-RU" b="1" dirty="0">
                <a:solidFill>
                  <a:srgbClr val="C00000"/>
                </a:solidFill>
                <a:highlight>
                  <a:srgbClr val="FFFF00"/>
                </a:highlight>
              </a:rPr>
              <a:t>знакомства Берлиоза и Бездомного с «иностранцем» </a:t>
            </a:r>
            <a:r>
              <a:rPr lang="ru-RU" b="1" dirty="0">
                <a:solidFill>
                  <a:schemeClr val="bg1"/>
                </a:solidFill>
              </a:rPr>
              <a:t>важен в композиционном отношении: </a:t>
            </a:r>
            <a:r>
              <a:rPr lang="ru-RU" dirty="0">
                <a:solidFill>
                  <a:schemeClr val="bg1"/>
                </a:solidFill>
              </a:rPr>
              <a:t>ведь разговор героев переходит в рассказ Воланда, благодаря которому мы попадаем из Москвы в древний Ершалаим. Композиционная особенность романа помогает увидеть </a:t>
            </a:r>
            <a:r>
              <a:rPr lang="ru-RU" b="1" dirty="0">
                <a:solidFill>
                  <a:srgbClr val="C00000"/>
                </a:solidFill>
                <a:highlight>
                  <a:srgbClr val="FFFF00"/>
                </a:highlight>
              </a:rPr>
              <a:t>3 основных смысловых слоя повествования: современный, библейский, мистический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2) </a:t>
            </a:r>
            <a:r>
              <a:rPr lang="ru-RU" b="1" dirty="0">
                <a:solidFill>
                  <a:srgbClr val="C00000"/>
                </a:solidFill>
                <a:highlight>
                  <a:srgbClr val="FFFF00"/>
                </a:highlight>
              </a:rPr>
              <a:t>Композиционный ход «роман в романе» </a:t>
            </a:r>
            <a:r>
              <a:rPr lang="ru-RU" b="1" dirty="0">
                <a:solidFill>
                  <a:schemeClr val="bg1"/>
                </a:solidFill>
              </a:rPr>
              <a:t>позволяет вести 2 сюжетные линии</a:t>
            </a:r>
            <a:r>
              <a:rPr lang="ru-RU" dirty="0">
                <a:solidFill>
                  <a:schemeClr val="bg1"/>
                </a:solidFill>
              </a:rPr>
              <a:t>, показать </a:t>
            </a:r>
            <a:r>
              <a:rPr lang="ru-RU" b="1" dirty="0">
                <a:solidFill>
                  <a:schemeClr val="bg1"/>
                </a:solidFill>
              </a:rPr>
              <a:t>зеркальность 2 городов: Москва и Ершалаим</a:t>
            </a:r>
            <a:r>
              <a:rPr lang="ru-RU" dirty="0">
                <a:solidFill>
                  <a:schemeClr val="bg1"/>
                </a:solidFill>
              </a:rPr>
              <a:t>, определить вечную проблему: жертва и предательство.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3) Также этот фрагмент содержит </a:t>
            </a:r>
            <a:r>
              <a:rPr lang="ru-RU" b="1" dirty="0">
                <a:solidFill>
                  <a:schemeClr val="bg1"/>
                </a:solidFill>
              </a:rPr>
              <a:t>несколько </a:t>
            </a:r>
            <a:r>
              <a:rPr lang="ru-RU" b="1" dirty="0">
                <a:solidFill>
                  <a:srgbClr val="C00000"/>
                </a:solidFill>
                <a:highlight>
                  <a:srgbClr val="FFFF00"/>
                </a:highlight>
              </a:rPr>
              <a:t>важных проблем романа, которые далее будут ее раскрывать: вопросы веры, свободы, культуры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4) </a:t>
            </a:r>
            <a:r>
              <a:rPr lang="ru-RU" b="1" dirty="0">
                <a:solidFill>
                  <a:schemeClr val="bg1"/>
                </a:solidFill>
              </a:rPr>
              <a:t>В целом эпизод иронический. С помощью подобного взгляда на своих героев, </a:t>
            </a:r>
            <a:r>
              <a:rPr lang="ru-RU" b="1" dirty="0">
                <a:solidFill>
                  <a:srgbClr val="C00000"/>
                </a:solidFill>
                <a:highlight>
                  <a:srgbClr val="FFFF00"/>
                </a:highlight>
              </a:rPr>
              <a:t>автор борется с недостатками обывательской Москвы.</a:t>
            </a:r>
            <a:br>
              <a:rPr lang="ru-RU" b="1" dirty="0">
                <a:solidFill>
                  <a:srgbClr val="C00000"/>
                </a:solidFill>
                <a:highlight>
                  <a:srgbClr val="FFFF00"/>
                </a:highlight>
              </a:rPr>
            </a:br>
            <a:endParaRPr lang="ru-RU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107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210483-4B95-4E19-9B00-B816E498F524}"/>
              </a:ext>
            </a:extLst>
          </p:cNvPr>
          <p:cNvSpPr txBox="1"/>
          <p:nvPr/>
        </p:nvSpPr>
        <p:spPr>
          <a:xfrm>
            <a:off x="282221" y="936978"/>
            <a:ext cx="11559823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1слайд</a:t>
            </a:r>
            <a:r>
              <a:rPr lang="ru-RU" sz="1400" dirty="0"/>
              <a:t> - </a:t>
            </a:r>
            <a:r>
              <a:rPr lang="en-US" sz="1400" dirty="0">
                <a:hlinkClick r:id="rId2"/>
              </a:rPr>
              <a:t>https://img-fotki.yandex.ru/get/153157/99239988.165/0_1732f2_e0170f03_XL.jpg</a:t>
            </a:r>
            <a:r>
              <a:rPr lang="ru-RU" sz="1400" dirty="0"/>
              <a:t> - Патриаршие</a:t>
            </a:r>
          </a:p>
          <a:p>
            <a:r>
              <a:rPr lang="ru-RU" sz="1400" b="1" dirty="0"/>
              <a:t>2слайд </a:t>
            </a:r>
            <a:r>
              <a:rPr lang="ru-RU" sz="1400" dirty="0"/>
              <a:t>- </a:t>
            </a:r>
            <a:r>
              <a:rPr lang="en-US" sz="1400" dirty="0">
                <a:hlinkClick r:id="rId3"/>
              </a:rPr>
              <a:t>https://litvinovs.net/images/illustrations/master_and_margarita/brunea_penture/brunea_penture_patriarshye.jpg</a:t>
            </a:r>
            <a:r>
              <a:rPr lang="ru-RU" sz="1400" dirty="0"/>
              <a:t> – Москва и москвичи </a:t>
            </a:r>
          </a:p>
          <a:p>
            <a:r>
              <a:rPr lang="en-US" sz="1400" dirty="0">
                <a:hlinkClick r:id="rId4"/>
              </a:rPr>
              <a:t>https://litvinovs.net/images/illustrations/master_and_margarita/all_sorts_of_illustrations_for_master_and_margarita/yashkemash_the_trial_of_yeshua_ha_bozri.jpg</a:t>
            </a:r>
            <a:r>
              <a:rPr lang="ru-RU" sz="1400" dirty="0"/>
              <a:t> - Ершалаим</a:t>
            </a:r>
          </a:p>
          <a:p>
            <a:r>
              <a:rPr lang="ru-RU" sz="1400" b="1" dirty="0"/>
              <a:t>3слайд -</a:t>
            </a:r>
            <a:r>
              <a:rPr lang="ru-RU" sz="1400" dirty="0"/>
              <a:t> </a:t>
            </a:r>
            <a:r>
              <a:rPr lang="en-US" sz="1400" dirty="0">
                <a:hlinkClick r:id="rId5"/>
              </a:rPr>
              <a:t>https://avatars.mds.yandex.net/get-zen_doc/119173/pub_5f9356f1a81c50318e24b164_5f956976d2b7e41288718868/scale_1200</a:t>
            </a:r>
            <a:r>
              <a:rPr lang="ru-RU" sz="1400" dirty="0"/>
              <a:t> - Воланд в Москве</a:t>
            </a:r>
          </a:p>
          <a:p>
            <a:r>
              <a:rPr lang="ru-RU" sz="1400" b="1" dirty="0"/>
              <a:t>4слайд </a:t>
            </a:r>
            <a:r>
              <a:rPr lang="ru-RU" sz="1400" dirty="0"/>
              <a:t>- </a:t>
            </a:r>
            <a:r>
              <a:rPr lang="en-US" sz="1400" dirty="0">
                <a:hlinkClick r:id="rId6"/>
              </a:rPr>
              <a:t>https://webrelax.com/uploads/posts/2017-06/12-geroev-ekranizaciy-kotorye-zametno-otlichayutsya-ot-knizhnoy-versii_13.jpg</a:t>
            </a:r>
            <a:r>
              <a:rPr lang="ru-RU" sz="1400" dirty="0"/>
              <a:t> - Воланд</a:t>
            </a:r>
          </a:p>
          <a:p>
            <a:r>
              <a:rPr lang="ru-RU" sz="1400" b="1" dirty="0"/>
              <a:t>5слайд </a:t>
            </a:r>
            <a:r>
              <a:rPr lang="ru-RU" sz="1400" dirty="0"/>
              <a:t>- </a:t>
            </a:r>
            <a:r>
              <a:rPr lang="en-US" sz="1400" dirty="0">
                <a:hlinkClick r:id="rId7"/>
              </a:rPr>
              <a:t>http://s2.fotokto.ru/photo/full/628/6285163.jpg</a:t>
            </a:r>
            <a:r>
              <a:rPr lang="ru-RU" sz="1400" dirty="0"/>
              <a:t> - Патриаршие пруды</a:t>
            </a:r>
          </a:p>
          <a:p>
            <a:r>
              <a:rPr lang="ru-RU" sz="1400" dirty="0"/>
              <a:t>               - </a:t>
            </a:r>
            <a:r>
              <a:rPr lang="en-US" sz="1400" dirty="0">
                <a:hlinkClick r:id="rId8"/>
              </a:rPr>
              <a:t>https://i5.otzovik.com/2016/12/11/4198236/img/15867763.jpeg</a:t>
            </a:r>
            <a:r>
              <a:rPr lang="ru-RU" sz="1400" dirty="0"/>
              <a:t> - Патриаршие пруды</a:t>
            </a:r>
          </a:p>
          <a:p>
            <a:r>
              <a:rPr lang="ru-RU" sz="1400" b="1" dirty="0"/>
              <a:t>6слайд </a:t>
            </a:r>
            <a:r>
              <a:rPr lang="ru-RU" sz="1400" dirty="0"/>
              <a:t>- </a:t>
            </a:r>
            <a:r>
              <a:rPr lang="en-US" sz="1400" dirty="0">
                <a:hlinkClick r:id="rId9"/>
              </a:rPr>
              <a:t>https://cdn.fishki.net/upload/post/2016/07/24/2022306/tn/2-391380-original.jpg</a:t>
            </a:r>
            <a:r>
              <a:rPr lang="ru-RU" sz="1400" dirty="0"/>
              <a:t> - Воланд , Берлиоз и Иван Бездомный</a:t>
            </a:r>
          </a:p>
          <a:p>
            <a:r>
              <a:rPr lang="ru-RU" sz="1400" b="1" dirty="0"/>
              <a:t>7слайд </a:t>
            </a:r>
            <a:r>
              <a:rPr lang="ru-RU" sz="1400" dirty="0"/>
              <a:t>- </a:t>
            </a:r>
            <a:r>
              <a:rPr lang="en-US" sz="1400" dirty="0">
                <a:hlinkClick r:id="rId10"/>
              </a:rPr>
              <a:t>https://litlife.club/data/img/5/547_xb.jpeg?w=1000&amp;q=75</a:t>
            </a:r>
            <a:r>
              <a:rPr lang="ru-RU" sz="1400" dirty="0"/>
              <a:t> – спор о Боге с Берлиозом</a:t>
            </a:r>
          </a:p>
          <a:p>
            <a:r>
              <a:rPr lang="ru-RU" sz="1400" dirty="0"/>
              <a:t>               - </a:t>
            </a:r>
            <a:r>
              <a:rPr lang="en-US" sz="1400" dirty="0">
                <a:hlinkClick r:id="rId11"/>
              </a:rPr>
              <a:t>https://s10.stc.all.kpcdn.net/share/i/4/984383/wx720.jpg</a:t>
            </a:r>
            <a:r>
              <a:rPr lang="ru-RU" sz="1400" dirty="0"/>
              <a:t> - спор о Боге с Иваном Бездомным</a:t>
            </a:r>
          </a:p>
          <a:p>
            <a:r>
              <a:rPr lang="ru-RU" sz="1400" b="1" dirty="0"/>
              <a:t>8слайд </a:t>
            </a:r>
            <a:r>
              <a:rPr lang="ru-RU" sz="1400" dirty="0"/>
              <a:t>- </a:t>
            </a:r>
            <a:r>
              <a:rPr lang="en-US" sz="1400" dirty="0">
                <a:hlinkClick r:id="rId12"/>
              </a:rPr>
              <a:t>https://avatars.mds.yandex.net/get-zen_doc/3414159/pub_5ee9b74e01649e4d5bb0f642_5ee9db5ba3dca453cfdd37ad/scale_1200</a:t>
            </a:r>
            <a:r>
              <a:rPr lang="ru-RU" sz="1400" dirty="0"/>
              <a:t> - свита Воланда</a:t>
            </a:r>
          </a:p>
          <a:p>
            <a:r>
              <a:rPr lang="ru-RU" sz="1400" b="1" dirty="0"/>
              <a:t>9слайд</a:t>
            </a:r>
            <a:r>
              <a:rPr lang="ru-RU" sz="1400" dirty="0"/>
              <a:t> - </a:t>
            </a:r>
            <a:r>
              <a:rPr lang="en-US" sz="1400" dirty="0">
                <a:hlinkClick r:id="rId13"/>
              </a:rPr>
              <a:t>https://vistanews.ru/uploads/posts/2020-02/1581963253_skrinshot-17-02-2020-192541.jpg</a:t>
            </a:r>
            <a:r>
              <a:rPr lang="ru-RU" sz="1400" dirty="0"/>
              <a:t> - странности на Патриарших</a:t>
            </a:r>
          </a:p>
          <a:p>
            <a:r>
              <a:rPr lang="ru-RU" sz="1400" b="1" dirty="0"/>
              <a:t>10слайд - </a:t>
            </a:r>
            <a:r>
              <a:rPr lang="en-US" sz="1400" dirty="0">
                <a:hlinkClick r:id="rId14"/>
              </a:rPr>
              <a:t>https://ds04.infourok.ru/uploads/ex/0fc7/000a5c7e-5c1e48ff/img3.jpg</a:t>
            </a:r>
            <a:r>
              <a:rPr lang="ru-RU" sz="1400" dirty="0"/>
              <a:t> - смерть Берлиоза</a:t>
            </a:r>
          </a:p>
          <a:p>
            <a:r>
              <a:rPr lang="ru-RU" sz="1400" b="1" dirty="0"/>
              <a:t>11слайд </a:t>
            </a:r>
            <a:r>
              <a:rPr lang="ru-RU" sz="1400" dirty="0"/>
              <a:t>- </a:t>
            </a:r>
            <a:r>
              <a:rPr lang="en-US" sz="1400" dirty="0">
                <a:hlinkClick r:id="rId15"/>
              </a:rPr>
              <a:t>https://mosstreets.ru/wp-content/uploads/2017/04/p7-1.jpg</a:t>
            </a:r>
            <a:r>
              <a:rPr lang="ru-RU" sz="1400" dirty="0"/>
              <a:t> - ночь на Патриарших</a:t>
            </a:r>
          </a:p>
          <a:p>
            <a:r>
              <a:rPr lang="ru-RU" sz="1400" b="1" dirty="0"/>
              <a:t>12слайд </a:t>
            </a:r>
            <a:r>
              <a:rPr lang="ru-RU" sz="1400" dirty="0"/>
              <a:t>- </a:t>
            </a:r>
            <a:r>
              <a:rPr lang="en-US" sz="1400" dirty="0">
                <a:hlinkClick r:id="rId16"/>
              </a:rPr>
              <a:t>https://i.mycdn.me/i?r=AyH4iRPQ2q0otWIFepML2LxRh1OUn9wcRcoYzmkMC3hpGQ</a:t>
            </a:r>
            <a:r>
              <a:rPr lang="ru-RU" sz="1400" dirty="0"/>
              <a:t> – судный день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FE7BB-07E3-4463-9D77-CF7EA5962F9C}"/>
              </a:ext>
            </a:extLst>
          </p:cNvPr>
          <p:cNvSpPr txBox="1"/>
          <p:nvPr/>
        </p:nvSpPr>
        <p:spPr>
          <a:xfrm>
            <a:off x="4425245" y="395111"/>
            <a:ext cx="204328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Интернет-ресурсы</a:t>
            </a:r>
          </a:p>
        </p:txBody>
      </p:sp>
    </p:spTree>
    <p:extLst>
      <p:ext uri="{BB962C8B-B14F-4D97-AF65-F5344CB8AC3E}">
        <p14:creationId xmlns:p14="http://schemas.microsoft.com/office/powerpoint/2010/main" val="76630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02B97C5-50D0-42A1-8739-5DC0C99A2435}"/>
              </a:ext>
            </a:extLst>
          </p:cNvPr>
          <p:cNvSpPr txBox="1">
            <a:spLocks/>
          </p:cNvSpPr>
          <p:nvPr/>
        </p:nvSpPr>
        <p:spPr>
          <a:xfrm>
            <a:off x="451555" y="1761067"/>
            <a:ext cx="2731911" cy="490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+mn-lt"/>
              </a:rPr>
              <a:t>.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8" name="Содержимое 3">
            <a:extLst>
              <a:ext uri="{FF2B5EF4-FFF2-40B4-BE49-F238E27FC236}">
                <a16:creationId xmlns:a16="http://schemas.microsoft.com/office/drawing/2014/main" id="{697062C5-B958-4C4E-8AC4-3E13BDD13F20}"/>
              </a:ext>
            </a:extLst>
          </p:cNvPr>
          <p:cNvSpPr txBox="1">
            <a:spLocks/>
          </p:cNvSpPr>
          <p:nvPr/>
        </p:nvSpPr>
        <p:spPr>
          <a:xfrm>
            <a:off x="124179" y="4164221"/>
            <a:ext cx="3657600" cy="2315601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12700"/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</a:rPr>
              <a:t>Действие первой </a:t>
            </a:r>
            <a:r>
              <a:rPr lang="ru-RU" sz="2400" dirty="0">
                <a:solidFill>
                  <a:schemeClr val="bg1"/>
                </a:solidFill>
              </a:rPr>
              <a:t>разворачивается в Москве в течение нескольких майских дней (дней весеннего полнолуния)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в 30-х гг. XX века.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5D02D70-EE46-4749-8741-195802B19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61635" y="219760"/>
            <a:ext cx="7630365" cy="390674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1" name="Содержимое 3">
            <a:extLst>
              <a:ext uri="{FF2B5EF4-FFF2-40B4-BE49-F238E27FC236}">
                <a16:creationId xmlns:a16="http://schemas.microsoft.com/office/drawing/2014/main" id="{5A9767EC-8363-478D-A53A-4D4DE424A466}"/>
              </a:ext>
            </a:extLst>
          </p:cNvPr>
          <p:cNvSpPr txBox="1">
            <a:spLocks/>
          </p:cNvSpPr>
          <p:nvPr/>
        </p:nvSpPr>
        <p:spPr>
          <a:xfrm>
            <a:off x="7315200" y="4335858"/>
            <a:ext cx="4380088" cy="1972325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12700"/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Действие второй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происходит тоже в мае, но в городе Ершалаиме почти две тысячи лет тому назад – в самом начале новой эры.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F998BE-FFE9-49F5-9267-FAA7FB26AF97}"/>
              </a:ext>
            </a:extLst>
          </p:cNvPr>
          <p:cNvSpPr/>
          <p:nvPr/>
        </p:nvSpPr>
        <p:spPr>
          <a:xfrm>
            <a:off x="237067" y="378178"/>
            <a:ext cx="3544712" cy="26776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 произведении — две сюжетные линии,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каждая из которых развивается самостоятельно</a:t>
            </a:r>
            <a:endParaRPr lang="ru-RU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6C63EA-B3A0-42D2-84F5-4846814A5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00" y="2607733"/>
            <a:ext cx="2820711" cy="416597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99837E-6C3F-4E89-82A5-278C25EAFB92}"/>
              </a:ext>
            </a:extLst>
          </p:cNvPr>
          <p:cNvSpPr/>
          <p:nvPr/>
        </p:nvSpPr>
        <p:spPr>
          <a:xfrm>
            <a:off x="327379" y="474134"/>
            <a:ext cx="6287910" cy="23083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Роман построен таким образом, что главы основной сюжетной линии перемежаются главами, составляющими вторую сюжетную линию, причём эти вставные главы являются то главами из романа мастера, то рассказом очевидца событий Воланда.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B1125-77A1-489A-B37D-EC70E371ECBA}"/>
              </a:ext>
            </a:extLst>
          </p:cNvPr>
          <p:cNvSpPr txBox="1"/>
          <p:nvPr/>
        </p:nvSpPr>
        <p:spPr>
          <a:xfrm>
            <a:off x="327379" y="3182035"/>
            <a:ext cx="6287910" cy="30469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Появление в 1 главе одного из главных «идеологов» романа — Воланда.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О встрече с необычным и загадочным нас Предупреждает эпиграф романа. 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«Я – часть той силы, что вечно хочет зла и вечно совершает благо… » 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 «Фауст» Гёте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67744-CA3C-47C7-87EE-5964E1376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/>
        </p:blipFill>
        <p:spPr bwMode="auto">
          <a:xfrm>
            <a:off x="7045677" y="189172"/>
            <a:ext cx="4818944" cy="647965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1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77D98B-364B-4297-86DE-92FB47E4B8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4489" y="233893"/>
            <a:ext cx="11763022" cy="1741663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«Никогда не разговаривайте с неизвестными», предостерегает автор в названии 1 главы </a:t>
            </a:r>
            <a:r>
              <a:rPr lang="ru-RU" b="1" dirty="0">
                <a:solidFill>
                  <a:srgbClr val="C00000"/>
                </a:solidFill>
                <a:highlight>
                  <a:srgbClr val="FFFF00"/>
                </a:highlight>
              </a:rPr>
              <a:t>Кто же этот незнакомец? </a:t>
            </a:r>
            <a:r>
              <a:rPr lang="ru-RU" dirty="0">
                <a:solidFill>
                  <a:schemeClr val="bg1"/>
                </a:solidFill>
              </a:rPr>
              <a:t>Хотя он себя никак не представил, визитную карточку с буквой «В» показал лишь время спустя, но описание подсказывает, что это не совсем иностранец, консультант и маг.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9BBFDC16-2C5E-45E2-9687-EF75808D3B68}"/>
              </a:ext>
            </a:extLst>
          </p:cNvPr>
          <p:cNvSpPr txBox="1">
            <a:spLocks/>
          </p:cNvSpPr>
          <p:nvPr/>
        </p:nvSpPr>
        <p:spPr>
          <a:xfrm>
            <a:off x="307599" y="2813739"/>
            <a:ext cx="4388579" cy="30677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Воланд</a:t>
            </a:r>
            <a:r>
              <a:rPr lang="ru-RU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является самой загадочной фигурой романа «Мастер и Маргарита». Представляет силы зла и тьмы, явившись со своей свитой в </a:t>
            </a:r>
            <a:r>
              <a:rPr lang="ru-RU" sz="2400" b="1" u="sng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Москву 30-х годов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двадцатого века для проведения бала Сатаны.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1958FE-46FF-4773-BA93-EC060B547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22" y="2040810"/>
            <a:ext cx="6324600" cy="461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2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99837E-6C3F-4E89-82A5-278C25EAFB92}"/>
              </a:ext>
            </a:extLst>
          </p:cNvPr>
          <p:cNvSpPr/>
          <p:nvPr/>
        </p:nvSpPr>
        <p:spPr>
          <a:xfrm>
            <a:off x="327379" y="349956"/>
            <a:ext cx="1158240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 один из жарких майских дней в Москве появляется некто Воланд, выдающий себя за специалиста по чёрной магии, а на самом деле являющийся сатаной.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D9C9CE-4AE2-48D8-9C08-9EC33BD09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9" y="1333443"/>
            <a:ext cx="7992532" cy="532502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8B1125-77A1-489A-B37D-EC70E371ECBA}"/>
              </a:ext>
            </a:extLst>
          </p:cNvPr>
          <p:cNvSpPr txBox="1"/>
          <p:nvPr/>
        </p:nvSpPr>
        <p:spPr>
          <a:xfrm>
            <a:off x="8613420" y="4033633"/>
            <a:ext cx="3251201" cy="23083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Встреча на Патриарших прудах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– завязка романа.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hlinkClick r:id="rId3" action="ppaction://hlinksldjump"/>
              </a:rPr>
              <a:t>Что мы узнаем о Москве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hlinkClick r:id="rId3" action="ppaction://hlinksldjump"/>
              </a:rPr>
              <a:t>и москвичах?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499D1D-C380-405B-AAEA-4A7D608A9C43}"/>
              </a:ext>
            </a:extLst>
          </p:cNvPr>
          <p:cNvSpPr/>
          <p:nvPr/>
        </p:nvSpPr>
        <p:spPr>
          <a:xfrm>
            <a:off x="8568261" y="2397668"/>
            <a:ext cx="329636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Кстати, почему пруды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называются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Патриаршими?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6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CC6A81-7010-4DB6-9057-9C494026A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977" y="248356"/>
            <a:ext cx="6908799" cy="6310488"/>
          </a:xfrm>
          <a:solidFill>
            <a:schemeClr val="accent6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bg1"/>
                </a:solidFill>
              </a:rPr>
              <a:t>Потому что в далеком XVII веке </a:t>
            </a:r>
            <a:r>
              <a:rPr lang="ru-RU" dirty="0">
                <a:solidFill>
                  <a:srgbClr val="C00000"/>
                </a:solidFill>
                <a:highlight>
                  <a:srgbClr val="FFFF00"/>
                </a:highlight>
              </a:rPr>
              <a:t>патриарх Иоаким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решил разобраться с нечистью, которая давно облюбовала эти болотистые места. Вдобавок, поговаривали, что когда-то здесь было языческое капище, где совершались кровавые жертвоприношения…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/>
                </a:solidFill>
              </a:rPr>
              <a:t>Иоаким не стал разбираться – местность освятил, приказав вырыть несколько прудов. Уцелел лишь один, окруженный липами, с тихой водой.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bg1"/>
                </a:solidFill>
              </a:rPr>
              <a:t>А, как мы помним, в тихом омуте черти водятся!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/>
                </a:solidFill>
              </a:rPr>
              <a:t>Знал об этом и Булгаков, а потому и запечатлел мистические легенды, передававшиеся из уст в уста, на бумаге.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87B3FE-CFD5-4781-B878-BDC780042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4" y="248356"/>
            <a:ext cx="4588932" cy="30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F8C10CB-0C72-47EE-B843-7E4DB26D0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0"/>
          <a:stretch/>
        </p:blipFill>
        <p:spPr bwMode="auto">
          <a:xfrm>
            <a:off x="282224" y="3482621"/>
            <a:ext cx="4588932" cy="30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4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41E0C34-79F4-49FA-B612-75FB9065A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0" b="15061"/>
          <a:stretch/>
        </p:blipFill>
        <p:spPr bwMode="auto">
          <a:xfrm>
            <a:off x="6460067" y="146756"/>
            <a:ext cx="4851400" cy="52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56770C-C4FA-4705-9186-687A7CB7A1BA}"/>
              </a:ext>
            </a:extLst>
          </p:cNvPr>
          <p:cNvSpPr/>
          <p:nvPr/>
        </p:nvSpPr>
        <p:spPr>
          <a:xfrm>
            <a:off x="5858933" y="5186741"/>
            <a:ext cx="6029346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« В нашей стране атеизм никого не удивляет, большинство нашего населения сознательно и давно перестало верить сказкам о Боге»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B1E698B-8E83-47DB-A701-D8A90A1D66DD}"/>
              </a:ext>
            </a:extLst>
          </p:cNvPr>
          <p:cNvSpPr txBox="1">
            <a:spLocks/>
          </p:cNvSpPr>
          <p:nvPr/>
        </p:nvSpPr>
        <p:spPr>
          <a:xfrm>
            <a:off x="608521" y="571735"/>
            <a:ext cx="4482768" cy="55468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Первыми встречаются с Воландом на Патриарших прудах редактор толстого художественного журнала Михаил Александрович Берлиоз и поэт Иван Бездомный, написавший антирелигиозную поэму об Иисусе Христе. Воланд вмешивается в их разговор, утверждая, что Христос существовал в действительности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850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F09E52-5C14-4334-980A-EEC9613F5B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7377" y="154869"/>
            <a:ext cx="11650133" cy="256575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Главная тема беседы: «…и никого из сынов Божьих не было, в том числе и Иисуса» (Берлиоз). «Имейте в виду, что Иисус существовал», - (Воланд). Вопрос Воланда становится </a:t>
            </a:r>
            <a:r>
              <a:rPr lang="ru-RU" b="1" dirty="0">
                <a:solidFill>
                  <a:schemeClr val="bg1"/>
                </a:solidFill>
              </a:rPr>
              <a:t>стержневым вопросом романа</a:t>
            </a:r>
            <a:r>
              <a:rPr lang="ru-RU" dirty="0">
                <a:solidFill>
                  <a:schemeClr val="bg1"/>
                </a:solidFill>
              </a:rPr>
              <a:t>, вопрос, на который и отвечает роман: </a:t>
            </a:r>
            <a:r>
              <a:rPr lang="ru-RU" dirty="0">
                <a:solidFill>
                  <a:srgbClr val="FF0000"/>
                </a:solidFill>
                <a:highlight>
                  <a:srgbClr val="FFFF00"/>
                </a:highlight>
              </a:rPr>
              <a:t>«…Если же бога нет, кто же управляет жизнью человеческой?..»</a:t>
            </a:r>
            <a:r>
              <a:rPr lang="ru-RU" dirty="0">
                <a:solidFill>
                  <a:schemeClr val="bg1"/>
                </a:solidFill>
              </a:rPr>
              <a:t>. «Управляет ЧЕЛОВЕК», - отвечает Иван. Еще одна тема - размышления о власти: отсутствие прямых слов о политике, о Сталине</a:t>
            </a:r>
          </a:p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C2BA6AD-C52B-4B13-BCBD-95839750C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8" y="3002844"/>
            <a:ext cx="5343672" cy="36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53BC4E5-DBC2-4B2D-B5C4-3D33F014E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45" y="3016043"/>
            <a:ext cx="5948324" cy="359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2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FCC187-C045-45A6-AF2C-FD37C9CEF999}"/>
              </a:ext>
            </a:extLst>
          </p:cNvPr>
          <p:cNvSpPr/>
          <p:nvPr/>
        </p:nvSpPr>
        <p:spPr>
          <a:xfrm>
            <a:off x="8167510" y="711199"/>
            <a:ext cx="3612445" cy="526297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Странности,</a:t>
            </a:r>
            <a:r>
              <a:rPr lang="ru-RU" sz="2400" dirty="0">
                <a:solidFill>
                  <a:schemeClr val="bg1"/>
                </a:solidFill>
              </a:rPr>
              <a:t> возникающие в это время на Патриарших: одновременная икота литераторов; 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отсутствие в жаркое время отдыхающих «под липами»; 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появление «прозрачного человека в клетчатом пиджаке»; 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чувство необоснованного страха, появившегося у Берлиоза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9B85F0C-E9DE-4A69-841B-F15B7141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8" y="244296"/>
            <a:ext cx="7659509" cy="63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3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1195</Words>
  <Application>Microsoft Office PowerPoint</Application>
  <PresentationFormat>Широкоэкранный</PresentationFormat>
  <Paragraphs>78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Владимировна Казарцева</dc:creator>
  <cp:lastModifiedBy>Ирина Владимировна Казарцева</cp:lastModifiedBy>
  <cp:revision>40</cp:revision>
  <dcterms:created xsi:type="dcterms:W3CDTF">2021-02-22T04:20:18Z</dcterms:created>
  <dcterms:modified xsi:type="dcterms:W3CDTF">2021-02-23T08:43:16Z</dcterms:modified>
</cp:coreProperties>
</file>