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 Bold" panose="020B0604020202020204" charset="0"/>
      <p:regular r:id="rId25"/>
    </p:embeddedFont>
    <p:embeddedFont>
      <p:font typeface="TT Masters" panose="020B0604020202020204" charset="0"/>
      <p:regular r:id="rId26"/>
    </p:embeddedFont>
    <p:embeddedFont>
      <p:font typeface="TT Phobos Inline" panose="020B0604020202020204" charset="-52"/>
      <p:regular r:id="rId27"/>
    </p:embeddedFont>
    <p:embeddedFont>
      <p:font typeface="Open Sans" panose="020B0604020202020204" charset="0"/>
      <p:regular r:id="rId28"/>
    </p:embeddedFont>
    <p:embeddedFont>
      <p:font typeface="Open Sans Italic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741623"/>
            <a:ext cx="16794411" cy="8756889"/>
            <a:chOff x="0" y="0"/>
            <a:chExt cx="4423219" cy="23063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06341"/>
            </a:xfrm>
            <a:custGeom>
              <a:avLst/>
              <a:gdLst/>
              <a:ahLst/>
              <a:cxnLst/>
              <a:rect l="l" t="t" r="r" b="b"/>
              <a:pathLst>
                <a:path w="4423220" h="230634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292051"/>
                  </a:lnTo>
                  <a:cubicBezTo>
                    <a:pt x="4423220" y="2299943"/>
                    <a:pt x="4416821" y="2306341"/>
                    <a:pt x="4408929" y="2306341"/>
                  </a:cubicBezTo>
                  <a:lnTo>
                    <a:pt x="14290" y="2306341"/>
                  </a:lnTo>
                  <a:cubicBezTo>
                    <a:pt x="10500" y="2306341"/>
                    <a:pt x="6866" y="2304835"/>
                    <a:pt x="4186" y="2302155"/>
                  </a:cubicBezTo>
                  <a:cubicBezTo>
                    <a:pt x="1506" y="2299476"/>
                    <a:pt x="0" y="2295841"/>
                    <a:pt x="0" y="229205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44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66567" y="4431413"/>
            <a:ext cx="14446548" cy="2275331"/>
          </a:xfrm>
          <a:custGeom>
            <a:avLst/>
            <a:gdLst/>
            <a:ahLst/>
            <a:cxnLst/>
            <a:rect l="l" t="t" r="r" b="b"/>
            <a:pathLst>
              <a:path w="14446548" h="2275331">
                <a:moveTo>
                  <a:pt x="0" y="0"/>
                </a:moveTo>
                <a:lnTo>
                  <a:pt x="14446548" y="0"/>
                </a:lnTo>
                <a:lnTo>
                  <a:pt x="14446548" y="2275331"/>
                </a:lnTo>
                <a:lnTo>
                  <a:pt x="0" y="22753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521916"/>
            <a:ext cx="4074976" cy="4184828"/>
          </a:xfrm>
          <a:custGeom>
            <a:avLst/>
            <a:gdLst/>
            <a:ahLst/>
            <a:cxnLst/>
            <a:rect l="l" t="t" r="r" b="b"/>
            <a:pathLst>
              <a:path w="4074976" h="4184828">
                <a:moveTo>
                  <a:pt x="0" y="0"/>
                </a:moveTo>
                <a:lnTo>
                  <a:pt x="4074976" y="0"/>
                </a:lnTo>
                <a:lnTo>
                  <a:pt x="4074976" y="4184828"/>
                </a:lnTo>
                <a:lnTo>
                  <a:pt x="0" y="4184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51803" y="5207128"/>
            <a:ext cx="1256131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5000">
                <a:solidFill>
                  <a:srgbClr val="574230"/>
                </a:solidFill>
                <a:latin typeface="TT Phobos Inline"/>
                <a:ea typeface="TT Phobos Inline"/>
                <a:cs typeface="TT Phobos Inline"/>
                <a:sym typeface="TT Phobos Inline"/>
              </a:rPr>
              <a:t>Грибы. Общая характеристика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75940" y="7946136"/>
            <a:ext cx="11017316" cy="131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4400">
                <a:solidFill>
                  <a:srgbClr val="000000"/>
                </a:solidFill>
                <a:latin typeface="TT Masters"/>
                <a:ea typeface="TT Masters"/>
                <a:cs typeface="TT Masters"/>
                <a:sym typeface="TT Masters"/>
              </a:rPr>
              <a:t>Биология</a:t>
            </a:r>
          </a:p>
          <a:p>
            <a:pPr algn="ctr">
              <a:lnSpc>
                <a:spcPts val="5148"/>
              </a:lnSpc>
            </a:pPr>
            <a:r>
              <a:rPr lang="en-US" sz="4400">
                <a:solidFill>
                  <a:srgbClr val="000000"/>
                </a:solidFill>
                <a:latin typeface="TT Masters"/>
                <a:ea typeface="TT Masters"/>
                <a:cs typeface="TT Masters"/>
                <a:sym typeface="TT Masters"/>
              </a:rPr>
              <a:t>7 класс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888" y="2521550"/>
            <a:ext cx="8093206" cy="1392187"/>
            <a:chOff x="0" y="0"/>
            <a:chExt cx="2131544" cy="3666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31544" cy="366666"/>
            </a:xfrm>
            <a:custGeom>
              <a:avLst/>
              <a:gdLst/>
              <a:ahLst/>
              <a:cxnLst/>
              <a:rect l="l" t="t" r="r" b="b"/>
              <a:pathLst>
                <a:path w="2131544" h="366666">
                  <a:moveTo>
                    <a:pt x="12436" y="0"/>
                  </a:moveTo>
                  <a:lnTo>
                    <a:pt x="2119108" y="0"/>
                  </a:lnTo>
                  <a:cubicBezTo>
                    <a:pt x="2122406" y="0"/>
                    <a:pt x="2125570" y="1310"/>
                    <a:pt x="2127902" y="3642"/>
                  </a:cubicBezTo>
                  <a:cubicBezTo>
                    <a:pt x="2130234" y="5974"/>
                    <a:pt x="2131544" y="9138"/>
                    <a:pt x="2131544" y="12436"/>
                  </a:cubicBezTo>
                  <a:lnTo>
                    <a:pt x="2131544" y="354231"/>
                  </a:lnTo>
                  <a:cubicBezTo>
                    <a:pt x="2131544" y="357529"/>
                    <a:pt x="2130234" y="360692"/>
                    <a:pt x="2127902" y="363024"/>
                  </a:cubicBezTo>
                  <a:cubicBezTo>
                    <a:pt x="2125570" y="365356"/>
                    <a:pt x="2122406" y="366666"/>
                    <a:pt x="2119108" y="366666"/>
                  </a:cubicBezTo>
                  <a:lnTo>
                    <a:pt x="12436" y="366666"/>
                  </a:lnTo>
                  <a:cubicBezTo>
                    <a:pt x="5568" y="366666"/>
                    <a:pt x="0" y="361099"/>
                    <a:pt x="0" y="354231"/>
                  </a:cubicBezTo>
                  <a:lnTo>
                    <a:pt x="0" y="12436"/>
                  </a:lnTo>
                  <a:cubicBezTo>
                    <a:pt x="0" y="9138"/>
                    <a:pt x="1310" y="5974"/>
                    <a:pt x="3642" y="3642"/>
                  </a:cubicBezTo>
                  <a:cubicBezTo>
                    <a:pt x="5974" y="1310"/>
                    <a:pt x="9138" y="0"/>
                    <a:pt x="12436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31544" cy="40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2888" y="4234079"/>
            <a:ext cx="8093206" cy="2127931"/>
            <a:chOff x="0" y="0"/>
            <a:chExt cx="2131544" cy="5604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31544" cy="560443"/>
            </a:xfrm>
            <a:custGeom>
              <a:avLst/>
              <a:gdLst/>
              <a:ahLst/>
              <a:cxnLst/>
              <a:rect l="l" t="t" r="r" b="b"/>
              <a:pathLst>
                <a:path w="2131544" h="560443">
                  <a:moveTo>
                    <a:pt x="12436" y="0"/>
                  </a:moveTo>
                  <a:lnTo>
                    <a:pt x="2119108" y="0"/>
                  </a:lnTo>
                  <a:cubicBezTo>
                    <a:pt x="2122406" y="0"/>
                    <a:pt x="2125570" y="1310"/>
                    <a:pt x="2127902" y="3642"/>
                  </a:cubicBezTo>
                  <a:cubicBezTo>
                    <a:pt x="2130234" y="5974"/>
                    <a:pt x="2131544" y="9138"/>
                    <a:pt x="2131544" y="12436"/>
                  </a:cubicBezTo>
                  <a:lnTo>
                    <a:pt x="2131544" y="548007"/>
                  </a:lnTo>
                  <a:cubicBezTo>
                    <a:pt x="2131544" y="554875"/>
                    <a:pt x="2125976" y="560443"/>
                    <a:pt x="2119108" y="560443"/>
                  </a:cubicBezTo>
                  <a:lnTo>
                    <a:pt x="12436" y="560443"/>
                  </a:lnTo>
                  <a:cubicBezTo>
                    <a:pt x="9138" y="560443"/>
                    <a:pt x="5974" y="559133"/>
                    <a:pt x="3642" y="556800"/>
                  </a:cubicBezTo>
                  <a:cubicBezTo>
                    <a:pt x="1310" y="554468"/>
                    <a:pt x="0" y="551305"/>
                    <a:pt x="0" y="548007"/>
                  </a:cubicBezTo>
                  <a:lnTo>
                    <a:pt x="0" y="12436"/>
                  </a:lnTo>
                  <a:cubicBezTo>
                    <a:pt x="0" y="9138"/>
                    <a:pt x="1310" y="5974"/>
                    <a:pt x="3642" y="3642"/>
                  </a:cubicBezTo>
                  <a:cubicBezTo>
                    <a:pt x="5974" y="1310"/>
                    <a:pt x="9138" y="0"/>
                    <a:pt x="12436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31544" cy="598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75480" y="6682352"/>
            <a:ext cx="8090614" cy="2575948"/>
            <a:chOff x="0" y="0"/>
            <a:chExt cx="2130861" cy="6784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30861" cy="678439"/>
            </a:xfrm>
            <a:custGeom>
              <a:avLst/>
              <a:gdLst/>
              <a:ahLst/>
              <a:cxnLst/>
              <a:rect l="l" t="t" r="r" b="b"/>
              <a:pathLst>
                <a:path w="2130861" h="678439">
                  <a:moveTo>
                    <a:pt x="12440" y="0"/>
                  </a:moveTo>
                  <a:lnTo>
                    <a:pt x="2118421" y="0"/>
                  </a:lnTo>
                  <a:cubicBezTo>
                    <a:pt x="2125292" y="0"/>
                    <a:pt x="2130861" y="5569"/>
                    <a:pt x="2130861" y="12440"/>
                  </a:cubicBezTo>
                  <a:lnTo>
                    <a:pt x="2130861" y="665999"/>
                  </a:lnTo>
                  <a:cubicBezTo>
                    <a:pt x="2130861" y="672870"/>
                    <a:pt x="2125292" y="678439"/>
                    <a:pt x="2118421" y="678439"/>
                  </a:cubicBezTo>
                  <a:lnTo>
                    <a:pt x="12440" y="678439"/>
                  </a:lnTo>
                  <a:cubicBezTo>
                    <a:pt x="5569" y="678439"/>
                    <a:pt x="0" y="672870"/>
                    <a:pt x="0" y="665999"/>
                  </a:cubicBezTo>
                  <a:lnTo>
                    <a:pt x="0" y="12440"/>
                  </a:lnTo>
                  <a:cubicBezTo>
                    <a:pt x="0" y="5569"/>
                    <a:pt x="5569" y="0"/>
                    <a:pt x="1244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30861" cy="716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99843" y="2528395"/>
            <a:ext cx="7859457" cy="6729905"/>
            <a:chOff x="0" y="0"/>
            <a:chExt cx="1217636" cy="10426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17636" cy="1042638"/>
            </a:xfrm>
            <a:custGeom>
              <a:avLst/>
              <a:gdLst/>
              <a:ahLst/>
              <a:cxnLst/>
              <a:rect l="l" t="t" r="r" b="b"/>
              <a:pathLst>
                <a:path w="1217636" h="1042638">
                  <a:moveTo>
                    <a:pt x="22656" y="0"/>
                  </a:moveTo>
                  <a:lnTo>
                    <a:pt x="1194979" y="0"/>
                  </a:lnTo>
                  <a:cubicBezTo>
                    <a:pt x="1200988" y="0"/>
                    <a:pt x="1206751" y="2387"/>
                    <a:pt x="1211000" y="6636"/>
                  </a:cubicBezTo>
                  <a:cubicBezTo>
                    <a:pt x="1215249" y="10885"/>
                    <a:pt x="1217636" y="16647"/>
                    <a:pt x="1217636" y="22656"/>
                  </a:cubicBezTo>
                  <a:lnTo>
                    <a:pt x="1217636" y="1019982"/>
                  </a:lnTo>
                  <a:cubicBezTo>
                    <a:pt x="1217636" y="1025991"/>
                    <a:pt x="1215249" y="1031754"/>
                    <a:pt x="1211000" y="1036003"/>
                  </a:cubicBezTo>
                  <a:cubicBezTo>
                    <a:pt x="1206751" y="1040251"/>
                    <a:pt x="1200988" y="1042638"/>
                    <a:pt x="1194979" y="1042638"/>
                  </a:cubicBezTo>
                  <a:lnTo>
                    <a:pt x="22656" y="1042638"/>
                  </a:lnTo>
                  <a:cubicBezTo>
                    <a:pt x="16647" y="1042638"/>
                    <a:pt x="10885" y="1040251"/>
                    <a:pt x="6636" y="1036003"/>
                  </a:cubicBezTo>
                  <a:cubicBezTo>
                    <a:pt x="2387" y="1031754"/>
                    <a:pt x="0" y="1025991"/>
                    <a:pt x="0" y="1019982"/>
                  </a:cubicBezTo>
                  <a:lnTo>
                    <a:pt x="0" y="22656"/>
                  </a:lnTo>
                  <a:cubicBezTo>
                    <a:pt x="0" y="16647"/>
                    <a:pt x="2387" y="10885"/>
                    <a:pt x="6636" y="6636"/>
                  </a:cubicBezTo>
                  <a:cubicBezTo>
                    <a:pt x="10885" y="2387"/>
                    <a:pt x="16647" y="0"/>
                    <a:pt x="22656" y="0"/>
                  </a:cubicBezTo>
                  <a:close/>
                </a:path>
              </a:pathLst>
            </a:custGeom>
            <a:blipFill>
              <a:blip r:embed="rId3"/>
              <a:stretch>
                <a:fillRect l="-14261" r="-1426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4290325" y="4276711"/>
            <a:ext cx="2660976" cy="266097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25" b="-125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072888" y="1079943"/>
            <a:ext cx="1618641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Наука</a:t>
            </a:r>
            <a:r>
              <a:rPr lang="en-US" sz="5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о </a:t>
            </a:r>
            <a:r>
              <a:rPr lang="en-US" sz="5000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грибах</a:t>
            </a:r>
            <a:r>
              <a:rPr lang="ru-RU" sz="50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(записать определение)</a:t>
            </a:r>
            <a:endParaRPr lang="en-US" sz="5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70949" y="2795241"/>
            <a:ext cx="7263396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Микология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это наука, посвящённая изучению грибов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26713" y="4437492"/>
            <a:ext cx="7107632" cy="175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 сегодняшний день учёным известно более ста тысяч видов грибов, но предполагается, что их количество значительно больше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4723" y="6885885"/>
            <a:ext cx="7631613" cy="219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Грибы можно встретить практически везде, где есть органические вещества: в земле, на растениях и животных, на продуктах питания и даже на стенах жилых помещений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5476" y="2314428"/>
            <a:ext cx="9103214" cy="1714376"/>
            <a:chOff x="0" y="0"/>
            <a:chExt cx="2397554" cy="4515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97554" cy="451523"/>
            </a:xfrm>
            <a:custGeom>
              <a:avLst/>
              <a:gdLst/>
              <a:ahLst/>
              <a:cxnLst/>
              <a:rect l="l" t="t" r="r" b="b"/>
              <a:pathLst>
                <a:path w="2397554" h="451523">
                  <a:moveTo>
                    <a:pt x="11056" y="0"/>
                  </a:moveTo>
                  <a:lnTo>
                    <a:pt x="2386498" y="0"/>
                  </a:lnTo>
                  <a:cubicBezTo>
                    <a:pt x="2392604" y="0"/>
                    <a:pt x="2397554" y="4950"/>
                    <a:pt x="2397554" y="11056"/>
                  </a:cubicBezTo>
                  <a:lnTo>
                    <a:pt x="2397554" y="440467"/>
                  </a:lnTo>
                  <a:cubicBezTo>
                    <a:pt x="2397554" y="446573"/>
                    <a:pt x="2392604" y="451523"/>
                    <a:pt x="2386498" y="451523"/>
                  </a:cubicBezTo>
                  <a:lnTo>
                    <a:pt x="11056" y="451523"/>
                  </a:lnTo>
                  <a:cubicBezTo>
                    <a:pt x="4950" y="451523"/>
                    <a:pt x="0" y="446573"/>
                    <a:pt x="0" y="440467"/>
                  </a:cubicBezTo>
                  <a:lnTo>
                    <a:pt x="0" y="11056"/>
                  </a:lnTo>
                  <a:cubicBezTo>
                    <a:pt x="0" y="4950"/>
                    <a:pt x="4950" y="0"/>
                    <a:pt x="11056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97554" cy="48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8220" y="4247879"/>
            <a:ext cx="9100470" cy="1642375"/>
            <a:chOff x="0" y="0"/>
            <a:chExt cx="2396832" cy="4325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96832" cy="432560"/>
            </a:xfrm>
            <a:custGeom>
              <a:avLst/>
              <a:gdLst/>
              <a:ahLst/>
              <a:cxnLst/>
              <a:rect l="l" t="t" r="r" b="b"/>
              <a:pathLst>
                <a:path w="2396832" h="432560">
                  <a:moveTo>
                    <a:pt x="11059" y="0"/>
                  </a:moveTo>
                  <a:lnTo>
                    <a:pt x="2385772" y="0"/>
                  </a:lnTo>
                  <a:cubicBezTo>
                    <a:pt x="2388705" y="0"/>
                    <a:pt x="2391518" y="1165"/>
                    <a:pt x="2393592" y="3239"/>
                  </a:cubicBezTo>
                  <a:cubicBezTo>
                    <a:pt x="2395666" y="5313"/>
                    <a:pt x="2396832" y="8126"/>
                    <a:pt x="2396832" y="11059"/>
                  </a:cubicBezTo>
                  <a:lnTo>
                    <a:pt x="2396832" y="421500"/>
                  </a:lnTo>
                  <a:cubicBezTo>
                    <a:pt x="2396832" y="424433"/>
                    <a:pt x="2395666" y="427246"/>
                    <a:pt x="2393592" y="429320"/>
                  </a:cubicBezTo>
                  <a:cubicBezTo>
                    <a:pt x="2391518" y="431394"/>
                    <a:pt x="2388705" y="432560"/>
                    <a:pt x="2385772" y="432560"/>
                  </a:cubicBezTo>
                  <a:lnTo>
                    <a:pt x="11059" y="432560"/>
                  </a:lnTo>
                  <a:cubicBezTo>
                    <a:pt x="8126" y="432560"/>
                    <a:pt x="5313" y="431394"/>
                    <a:pt x="3239" y="429320"/>
                  </a:cubicBezTo>
                  <a:cubicBezTo>
                    <a:pt x="1165" y="427246"/>
                    <a:pt x="0" y="424433"/>
                    <a:pt x="0" y="421500"/>
                  </a:cubicBezTo>
                  <a:lnTo>
                    <a:pt x="0" y="11059"/>
                  </a:lnTo>
                  <a:cubicBezTo>
                    <a:pt x="0" y="8126"/>
                    <a:pt x="1165" y="5313"/>
                    <a:pt x="3239" y="3239"/>
                  </a:cubicBezTo>
                  <a:cubicBezTo>
                    <a:pt x="5313" y="1165"/>
                    <a:pt x="8126" y="0"/>
                    <a:pt x="1105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396832" cy="470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89425" y="2314428"/>
            <a:ext cx="6869875" cy="7151652"/>
            <a:chOff x="0" y="0"/>
            <a:chExt cx="1064323" cy="110797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4323" cy="1107978"/>
            </a:xfrm>
            <a:custGeom>
              <a:avLst/>
              <a:gdLst/>
              <a:ahLst/>
              <a:cxnLst/>
              <a:rect l="l" t="t" r="r" b="b"/>
              <a:pathLst>
                <a:path w="1064323" h="1107978">
                  <a:moveTo>
                    <a:pt x="25920" y="0"/>
                  </a:moveTo>
                  <a:lnTo>
                    <a:pt x="1038404" y="0"/>
                  </a:lnTo>
                  <a:cubicBezTo>
                    <a:pt x="1045278" y="0"/>
                    <a:pt x="1051871" y="2731"/>
                    <a:pt x="1056732" y="7592"/>
                  </a:cubicBezTo>
                  <a:cubicBezTo>
                    <a:pt x="1061592" y="12453"/>
                    <a:pt x="1064323" y="19045"/>
                    <a:pt x="1064323" y="25920"/>
                  </a:cubicBezTo>
                  <a:lnTo>
                    <a:pt x="1064323" y="1082058"/>
                  </a:lnTo>
                  <a:cubicBezTo>
                    <a:pt x="1064323" y="1096373"/>
                    <a:pt x="1052719" y="1107978"/>
                    <a:pt x="1038404" y="1107978"/>
                  </a:cubicBezTo>
                  <a:lnTo>
                    <a:pt x="25920" y="1107978"/>
                  </a:lnTo>
                  <a:cubicBezTo>
                    <a:pt x="11605" y="1107978"/>
                    <a:pt x="0" y="1096373"/>
                    <a:pt x="0" y="1082058"/>
                  </a:cubicBezTo>
                  <a:lnTo>
                    <a:pt x="0" y="25920"/>
                  </a:lnTo>
                  <a:cubicBezTo>
                    <a:pt x="0" y="11605"/>
                    <a:pt x="11605" y="0"/>
                    <a:pt x="25920" y="0"/>
                  </a:cubicBezTo>
                  <a:close/>
                </a:path>
              </a:pathLst>
            </a:custGeom>
            <a:blipFill>
              <a:blip r:embed="rId3"/>
              <a:stretch>
                <a:fillRect l="-28005" r="-28005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075476" y="6109329"/>
            <a:ext cx="9103214" cy="1722131"/>
            <a:chOff x="0" y="0"/>
            <a:chExt cx="2397554" cy="4535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97554" cy="453565"/>
            </a:xfrm>
            <a:custGeom>
              <a:avLst/>
              <a:gdLst/>
              <a:ahLst/>
              <a:cxnLst/>
              <a:rect l="l" t="t" r="r" b="b"/>
              <a:pathLst>
                <a:path w="2397554" h="453565">
                  <a:moveTo>
                    <a:pt x="11056" y="0"/>
                  </a:moveTo>
                  <a:lnTo>
                    <a:pt x="2386498" y="0"/>
                  </a:lnTo>
                  <a:cubicBezTo>
                    <a:pt x="2392604" y="0"/>
                    <a:pt x="2397554" y="4950"/>
                    <a:pt x="2397554" y="11056"/>
                  </a:cubicBezTo>
                  <a:lnTo>
                    <a:pt x="2397554" y="442509"/>
                  </a:lnTo>
                  <a:cubicBezTo>
                    <a:pt x="2397554" y="448615"/>
                    <a:pt x="2392604" y="453565"/>
                    <a:pt x="2386498" y="453565"/>
                  </a:cubicBezTo>
                  <a:lnTo>
                    <a:pt x="11056" y="453565"/>
                  </a:lnTo>
                  <a:cubicBezTo>
                    <a:pt x="4950" y="453565"/>
                    <a:pt x="0" y="448615"/>
                    <a:pt x="0" y="442509"/>
                  </a:cubicBezTo>
                  <a:lnTo>
                    <a:pt x="0" y="11056"/>
                  </a:lnTo>
                  <a:cubicBezTo>
                    <a:pt x="0" y="4950"/>
                    <a:pt x="4950" y="0"/>
                    <a:pt x="11056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397554" cy="491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Питание</a:t>
            </a:r>
            <a:r>
              <a:rPr lang="en-US" sz="5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грибов</a:t>
            </a:r>
            <a:r>
              <a:rPr lang="ru-RU" sz="50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(записать в тетрадь)</a:t>
            </a:r>
            <a:endParaRPr lang="en-US" sz="5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91932" y="2507725"/>
            <a:ext cx="8673046" cy="13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Все грибы относятся к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гетеротрофам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(не способны синтезировать органические вещества из неорганических)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46774" y="4438379"/>
            <a:ext cx="8518204" cy="13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Сапротрофы 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используют в пищу мёртвые органические остатки (перегной, навоз или испорченные продукты)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8220" y="6347454"/>
            <a:ext cx="8886758" cy="13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Паразиты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поселяются на живых организмах и питаются за их счёт, нанося вред хозяину (трутовик)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28700" y="8050535"/>
            <a:ext cx="9149990" cy="1415545"/>
            <a:chOff x="0" y="0"/>
            <a:chExt cx="2409874" cy="37281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09874" cy="372818"/>
            </a:xfrm>
            <a:custGeom>
              <a:avLst/>
              <a:gdLst/>
              <a:ahLst/>
              <a:cxnLst/>
              <a:rect l="l" t="t" r="r" b="b"/>
              <a:pathLst>
                <a:path w="2409874" h="372818">
                  <a:moveTo>
                    <a:pt x="10999" y="0"/>
                  </a:moveTo>
                  <a:lnTo>
                    <a:pt x="2398874" y="0"/>
                  </a:lnTo>
                  <a:cubicBezTo>
                    <a:pt x="2404949" y="0"/>
                    <a:pt x="2409874" y="4925"/>
                    <a:pt x="2409874" y="10999"/>
                  </a:cubicBezTo>
                  <a:lnTo>
                    <a:pt x="2409874" y="361819"/>
                  </a:lnTo>
                  <a:cubicBezTo>
                    <a:pt x="2409874" y="367894"/>
                    <a:pt x="2404949" y="372818"/>
                    <a:pt x="2398874" y="372818"/>
                  </a:cubicBezTo>
                  <a:lnTo>
                    <a:pt x="10999" y="372818"/>
                  </a:lnTo>
                  <a:cubicBezTo>
                    <a:pt x="4925" y="372818"/>
                    <a:pt x="0" y="367894"/>
                    <a:pt x="0" y="361819"/>
                  </a:cubicBezTo>
                  <a:lnTo>
                    <a:pt x="0" y="10999"/>
                  </a:lnTo>
                  <a:cubicBezTo>
                    <a:pt x="0" y="4925"/>
                    <a:pt x="4925" y="0"/>
                    <a:pt x="1099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409874" cy="410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51067" y="8375396"/>
            <a:ext cx="8713911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Симбионты 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вступают в взаимовыгодное сотрудничество с растениями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888" y="4823056"/>
            <a:ext cx="8759545" cy="3633380"/>
            <a:chOff x="0" y="0"/>
            <a:chExt cx="2307041" cy="9569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7041" cy="956940"/>
            </a:xfrm>
            <a:custGeom>
              <a:avLst/>
              <a:gdLst/>
              <a:ahLst/>
              <a:cxnLst/>
              <a:rect l="l" t="t" r="r" b="b"/>
              <a:pathLst>
                <a:path w="2307041" h="956940">
                  <a:moveTo>
                    <a:pt x="11490" y="0"/>
                  </a:moveTo>
                  <a:lnTo>
                    <a:pt x="2295551" y="0"/>
                  </a:lnTo>
                  <a:cubicBezTo>
                    <a:pt x="2298598" y="0"/>
                    <a:pt x="2301521" y="1211"/>
                    <a:pt x="2303675" y="3365"/>
                  </a:cubicBezTo>
                  <a:cubicBezTo>
                    <a:pt x="2305830" y="5520"/>
                    <a:pt x="2307041" y="8442"/>
                    <a:pt x="2307041" y="11490"/>
                  </a:cubicBezTo>
                  <a:lnTo>
                    <a:pt x="2307041" y="945450"/>
                  </a:lnTo>
                  <a:cubicBezTo>
                    <a:pt x="2307041" y="948497"/>
                    <a:pt x="2305830" y="951420"/>
                    <a:pt x="2303675" y="953574"/>
                  </a:cubicBezTo>
                  <a:cubicBezTo>
                    <a:pt x="2301521" y="955729"/>
                    <a:pt x="2298598" y="956940"/>
                    <a:pt x="2295551" y="956940"/>
                  </a:cubicBezTo>
                  <a:lnTo>
                    <a:pt x="11490" y="956940"/>
                  </a:lnTo>
                  <a:cubicBezTo>
                    <a:pt x="8442" y="956940"/>
                    <a:pt x="5520" y="955729"/>
                    <a:pt x="3365" y="953574"/>
                  </a:cubicBezTo>
                  <a:cubicBezTo>
                    <a:pt x="1211" y="951420"/>
                    <a:pt x="0" y="948497"/>
                    <a:pt x="0" y="945450"/>
                  </a:cubicBezTo>
                  <a:lnTo>
                    <a:pt x="0" y="11490"/>
                  </a:lnTo>
                  <a:cubicBezTo>
                    <a:pt x="0" y="8442"/>
                    <a:pt x="1211" y="5520"/>
                    <a:pt x="3365" y="3365"/>
                  </a:cubicBezTo>
                  <a:cubicBezTo>
                    <a:pt x="5520" y="1211"/>
                    <a:pt x="8442" y="0"/>
                    <a:pt x="114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07041" cy="995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Питание грибов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0963" y="5560120"/>
            <a:ext cx="8243394" cy="219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Нити грибницы могут оплетать корни деревьев, формируя микоризу. В этом случае гриб получает от растения органические вещества, а растение - воду и минеральные соли из почвы.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042864" y="2521550"/>
            <a:ext cx="6925696" cy="6419703"/>
          </a:xfrm>
          <a:custGeom>
            <a:avLst/>
            <a:gdLst/>
            <a:ahLst/>
            <a:cxnLst/>
            <a:rect l="l" t="t" r="r" b="b"/>
            <a:pathLst>
              <a:path w="6925696" h="6419703">
                <a:moveTo>
                  <a:pt x="0" y="0"/>
                </a:moveTo>
                <a:lnTo>
                  <a:pt x="6925696" y="0"/>
                </a:lnTo>
                <a:lnTo>
                  <a:pt x="6925696" y="6419703"/>
                </a:lnTo>
                <a:lnTo>
                  <a:pt x="0" y="6419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529" b="-3351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042864" y="8700329"/>
            <a:ext cx="7238530" cy="755990"/>
            <a:chOff x="0" y="0"/>
            <a:chExt cx="1121438" cy="1171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1438" cy="117123"/>
            </a:xfrm>
            <a:custGeom>
              <a:avLst/>
              <a:gdLst/>
              <a:ahLst/>
              <a:cxnLst/>
              <a:rect l="l" t="t" r="r" b="b"/>
              <a:pathLst>
                <a:path w="1121438" h="117123">
                  <a:moveTo>
                    <a:pt x="9626" y="0"/>
                  </a:moveTo>
                  <a:lnTo>
                    <a:pt x="1111812" y="0"/>
                  </a:lnTo>
                  <a:cubicBezTo>
                    <a:pt x="1114365" y="0"/>
                    <a:pt x="1116813" y="1014"/>
                    <a:pt x="1118618" y="2819"/>
                  </a:cubicBezTo>
                  <a:cubicBezTo>
                    <a:pt x="1120423" y="4625"/>
                    <a:pt x="1121438" y="7073"/>
                    <a:pt x="1121438" y="9626"/>
                  </a:cubicBezTo>
                  <a:lnTo>
                    <a:pt x="1121438" y="107497"/>
                  </a:lnTo>
                  <a:cubicBezTo>
                    <a:pt x="1121438" y="112813"/>
                    <a:pt x="1117128" y="117123"/>
                    <a:pt x="1111812" y="117123"/>
                  </a:cubicBezTo>
                  <a:lnTo>
                    <a:pt x="9626" y="117123"/>
                  </a:lnTo>
                  <a:cubicBezTo>
                    <a:pt x="7073" y="117123"/>
                    <a:pt x="4625" y="116108"/>
                    <a:pt x="2819" y="114303"/>
                  </a:cubicBezTo>
                  <a:cubicBezTo>
                    <a:pt x="1014" y="112498"/>
                    <a:pt x="0" y="110050"/>
                    <a:pt x="0" y="107497"/>
                  </a:cubicBezTo>
                  <a:lnTo>
                    <a:pt x="0" y="9626"/>
                  </a:lnTo>
                  <a:cubicBezTo>
                    <a:pt x="0" y="4310"/>
                    <a:pt x="4310" y="0"/>
                    <a:pt x="9626" y="0"/>
                  </a:cubicBezTo>
                  <a:close/>
                </a:path>
              </a:pathLst>
            </a:custGeom>
            <a:solidFill>
              <a:srgbClr val="FEFCF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9166094" y="8875912"/>
            <a:ext cx="8688299" cy="44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Микориза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700" y="3006366"/>
            <a:ext cx="8759545" cy="1539148"/>
            <a:chOff x="0" y="0"/>
            <a:chExt cx="2307041" cy="4053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07041" cy="405372"/>
            </a:xfrm>
            <a:custGeom>
              <a:avLst/>
              <a:gdLst/>
              <a:ahLst/>
              <a:cxnLst/>
              <a:rect l="l" t="t" r="r" b="b"/>
              <a:pathLst>
                <a:path w="2307041" h="405372">
                  <a:moveTo>
                    <a:pt x="11490" y="0"/>
                  </a:moveTo>
                  <a:lnTo>
                    <a:pt x="2295551" y="0"/>
                  </a:lnTo>
                  <a:cubicBezTo>
                    <a:pt x="2298598" y="0"/>
                    <a:pt x="2301521" y="1211"/>
                    <a:pt x="2303675" y="3365"/>
                  </a:cubicBezTo>
                  <a:cubicBezTo>
                    <a:pt x="2305830" y="5520"/>
                    <a:pt x="2307041" y="8442"/>
                    <a:pt x="2307041" y="11490"/>
                  </a:cubicBezTo>
                  <a:lnTo>
                    <a:pt x="2307041" y="393883"/>
                  </a:lnTo>
                  <a:cubicBezTo>
                    <a:pt x="2307041" y="396930"/>
                    <a:pt x="2305830" y="399852"/>
                    <a:pt x="2303675" y="402007"/>
                  </a:cubicBezTo>
                  <a:cubicBezTo>
                    <a:pt x="2301521" y="404162"/>
                    <a:pt x="2298598" y="405372"/>
                    <a:pt x="2295551" y="405372"/>
                  </a:cubicBezTo>
                  <a:lnTo>
                    <a:pt x="11490" y="405372"/>
                  </a:lnTo>
                  <a:cubicBezTo>
                    <a:pt x="8442" y="405372"/>
                    <a:pt x="5520" y="404162"/>
                    <a:pt x="3365" y="402007"/>
                  </a:cubicBezTo>
                  <a:cubicBezTo>
                    <a:pt x="1211" y="399852"/>
                    <a:pt x="0" y="396930"/>
                    <a:pt x="0" y="393883"/>
                  </a:cubicBezTo>
                  <a:lnTo>
                    <a:pt x="0" y="11490"/>
                  </a:lnTo>
                  <a:cubicBezTo>
                    <a:pt x="0" y="8442"/>
                    <a:pt x="1211" y="5520"/>
                    <a:pt x="3365" y="3365"/>
                  </a:cubicBezTo>
                  <a:cubicBezTo>
                    <a:pt x="5520" y="1211"/>
                    <a:pt x="8442" y="0"/>
                    <a:pt x="11490" y="0"/>
                  </a:cubicBezTo>
                  <a:close/>
                </a:path>
              </a:pathLst>
            </a:custGeom>
            <a:solidFill>
              <a:srgbClr val="FFF7F0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07041" cy="443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30963" y="3547404"/>
            <a:ext cx="8243394" cy="48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5"/>
              </a:lnSpc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Симбиоз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888" y="2521550"/>
            <a:ext cx="16186412" cy="1546432"/>
            <a:chOff x="0" y="0"/>
            <a:chExt cx="4263088" cy="407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63088" cy="407291"/>
            </a:xfrm>
            <a:custGeom>
              <a:avLst/>
              <a:gdLst/>
              <a:ahLst/>
              <a:cxnLst/>
              <a:rect l="l" t="t" r="r" b="b"/>
              <a:pathLst>
                <a:path w="4263088" h="407291">
                  <a:moveTo>
                    <a:pt x="6218" y="0"/>
                  </a:moveTo>
                  <a:lnTo>
                    <a:pt x="4256870" y="0"/>
                  </a:lnTo>
                  <a:cubicBezTo>
                    <a:pt x="4258519" y="0"/>
                    <a:pt x="4260100" y="655"/>
                    <a:pt x="4261267" y="1821"/>
                  </a:cubicBezTo>
                  <a:cubicBezTo>
                    <a:pt x="4262433" y="2987"/>
                    <a:pt x="4263088" y="4569"/>
                    <a:pt x="4263088" y="6218"/>
                  </a:cubicBezTo>
                  <a:lnTo>
                    <a:pt x="4263088" y="401073"/>
                  </a:lnTo>
                  <a:cubicBezTo>
                    <a:pt x="4263088" y="404507"/>
                    <a:pt x="4260304" y="407291"/>
                    <a:pt x="4256870" y="407291"/>
                  </a:cubicBezTo>
                  <a:lnTo>
                    <a:pt x="6218" y="407291"/>
                  </a:lnTo>
                  <a:cubicBezTo>
                    <a:pt x="4569" y="407291"/>
                    <a:pt x="2987" y="406636"/>
                    <a:pt x="1821" y="405469"/>
                  </a:cubicBezTo>
                  <a:cubicBezTo>
                    <a:pt x="655" y="404303"/>
                    <a:pt x="0" y="402722"/>
                    <a:pt x="0" y="401073"/>
                  </a:cubicBezTo>
                  <a:lnTo>
                    <a:pt x="0" y="6218"/>
                  </a:lnTo>
                  <a:cubicBezTo>
                    <a:pt x="0" y="4569"/>
                    <a:pt x="655" y="2987"/>
                    <a:pt x="1821" y="1821"/>
                  </a:cubicBezTo>
                  <a:cubicBezTo>
                    <a:pt x="2987" y="655"/>
                    <a:pt x="4569" y="0"/>
                    <a:pt x="621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263088" cy="44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2888" y="8599963"/>
            <a:ext cx="5284008" cy="755990"/>
            <a:chOff x="0" y="0"/>
            <a:chExt cx="818631" cy="1171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8631" cy="117123"/>
            </a:xfrm>
            <a:custGeom>
              <a:avLst/>
              <a:gdLst/>
              <a:ahLst/>
              <a:cxnLst/>
              <a:rect l="l" t="t" r="r" b="b"/>
              <a:pathLst>
                <a:path w="818631" h="117123">
                  <a:moveTo>
                    <a:pt x="13186" y="0"/>
                  </a:moveTo>
                  <a:lnTo>
                    <a:pt x="805445" y="0"/>
                  </a:lnTo>
                  <a:cubicBezTo>
                    <a:pt x="812727" y="0"/>
                    <a:pt x="818631" y="5904"/>
                    <a:pt x="818631" y="13186"/>
                  </a:cubicBezTo>
                  <a:lnTo>
                    <a:pt x="818631" y="103936"/>
                  </a:lnTo>
                  <a:cubicBezTo>
                    <a:pt x="818631" y="107433"/>
                    <a:pt x="817242" y="110787"/>
                    <a:pt x="814769" y="113260"/>
                  </a:cubicBezTo>
                  <a:cubicBezTo>
                    <a:pt x="812296" y="115733"/>
                    <a:pt x="808942" y="117123"/>
                    <a:pt x="805445" y="117123"/>
                  </a:cubicBezTo>
                  <a:lnTo>
                    <a:pt x="13186" y="117123"/>
                  </a:lnTo>
                  <a:cubicBezTo>
                    <a:pt x="9689" y="117123"/>
                    <a:pt x="6335" y="115733"/>
                    <a:pt x="3862" y="113260"/>
                  </a:cubicBezTo>
                  <a:cubicBezTo>
                    <a:pt x="1389" y="110787"/>
                    <a:pt x="0" y="107433"/>
                    <a:pt x="0" y="103936"/>
                  </a:cubicBezTo>
                  <a:lnTo>
                    <a:pt x="0" y="13186"/>
                  </a:lnTo>
                  <a:cubicBezTo>
                    <a:pt x="0" y="9689"/>
                    <a:pt x="1389" y="6335"/>
                    <a:pt x="3862" y="3862"/>
                  </a:cubicBezTo>
                  <a:cubicBezTo>
                    <a:pt x="6335" y="1389"/>
                    <a:pt x="9689" y="0"/>
                    <a:pt x="13186" y="0"/>
                  </a:cubicBezTo>
                  <a:close/>
                </a:path>
              </a:pathLst>
            </a:custGeom>
            <a:solidFill>
              <a:srgbClr val="FEFCF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596806" y="8774631"/>
            <a:ext cx="6236172" cy="44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Опята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72888" y="4267858"/>
            <a:ext cx="5284008" cy="4132080"/>
            <a:chOff x="0" y="0"/>
            <a:chExt cx="818631" cy="6401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8631" cy="640167"/>
            </a:xfrm>
            <a:custGeom>
              <a:avLst/>
              <a:gdLst/>
              <a:ahLst/>
              <a:cxnLst/>
              <a:rect l="l" t="t" r="r" b="b"/>
              <a:pathLst>
                <a:path w="818631" h="640167">
                  <a:moveTo>
                    <a:pt x="33699" y="0"/>
                  </a:moveTo>
                  <a:lnTo>
                    <a:pt x="784932" y="0"/>
                  </a:lnTo>
                  <a:cubicBezTo>
                    <a:pt x="803544" y="0"/>
                    <a:pt x="818631" y="15087"/>
                    <a:pt x="818631" y="33699"/>
                  </a:cubicBezTo>
                  <a:lnTo>
                    <a:pt x="818631" y="606469"/>
                  </a:lnTo>
                  <a:cubicBezTo>
                    <a:pt x="818631" y="615406"/>
                    <a:pt x="815081" y="623977"/>
                    <a:pt x="808761" y="630297"/>
                  </a:cubicBezTo>
                  <a:cubicBezTo>
                    <a:pt x="802441" y="636617"/>
                    <a:pt x="793870" y="640167"/>
                    <a:pt x="784932" y="640167"/>
                  </a:cubicBezTo>
                  <a:lnTo>
                    <a:pt x="33699" y="640167"/>
                  </a:lnTo>
                  <a:cubicBezTo>
                    <a:pt x="15087" y="640167"/>
                    <a:pt x="0" y="625080"/>
                    <a:pt x="0" y="606469"/>
                  </a:cubicBezTo>
                  <a:lnTo>
                    <a:pt x="0" y="33699"/>
                  </a:lnTo>
                  <a:cubicBezTo>
                    <a:pt x="0" y="15087"/>
                    <a:pt x="15087" y="0"/>
                    <a:pt x="33699" y="0"/>
                  </a:cubicBezTo>
                  <a:close/>
                </a:path>
              </a:pathLst>
            </a:custGeom>
            <a:blipFill>
              <a:blip r:embed="rId3"/>
              <a:stretch>
                <a:fillRect l="-8686" r="-868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6524090" y="4267858"/>
            <a:ext cx="5284008" cy="4132080"/>
            <a:chOff x="0" y="0"/>
            <a:chExt cx="818631" cy="6401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8631" cy="640167"/>
            </a:xfrm>
            <a:custGeom>
              <a:avLst/>
              <a:gdLst/>
              <a:ahLst/>
              <a:cxnLst/>
              <a:rect l="l" t="t" r="r" b="b"/>
              <a:pathLst>
                <a:path w="818631" h="640167">
                  <a:moveTo>
                    <a:pt x="33699" y="0"/>
                  </a:moveTo>
                  <a:lnTo>
                    <a:pt x="784932" y="0"/>
                  </a:lnTo>
                  <a:cubicBezTo>
                    <a:pt x="803544" y="0"/>
                    <a:pt x="818631" y="15087"/>
                    <a:pt x="818631" y="33699"/>
                  </a:cubicBezTo>
                  <a:lnTo>
                    <a:pt x="818631" y="606469"/>
                  </a:lnTo>
                  <a:cubicBezTo>
                    <a:pt x="818631" y="615406"/>
                    <a:pt x="815081" y="623977"/>
                    <a:pt x="808761" y="630297"/>
                  </a:cubicBezTo>
                  <a:cubicBezTo>
                    <a:pt x="802441" y="636617"/>
                    <a:pt x="793870" y="640167"/>
                    <a:pt x="784932" y="640167"/>
                  </a:cubicBezTo>
                  <a:lnTo>
                    <a:pt x="33699" y="640167"/>
                  </a:lnTo>
                  <a:cubicBezTo>
                    <a:pt x="15087" y="640167"/>
                    <a:pt x="0" y="625080"/>
                    <a:pt x="0" y="606469"/>
                  </a:cubicBezTo>
                  <a:lnTo>
                    <a:pt x="0" y="33699"/>
                  </a:lnTo>
                  <a:cubicBezTo>
                    <a:pt x="0" y="15087"/>
                    <a:pt x="15087" y="0"/>
                    <a:pt x="33699" y="0"/>
                  </a:cubicBezTo>
                  <a:close/>
                </a:path>
              </a:pathLst>
            </a:custGeom>
            <a:blipFill>
              <a:blip r:embed="rId4"/>
              <a:stretch>
                <a:fillRect l="-8358" r="-8358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975292" y="4267858"/>
            <a:ext cx="5284008" cy="4132080"/>
            <a:chOff x="0" y="0"/>
            <a:chExt cx="818631" cy="6401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8631" cy="640167"/>
            </a:xfrm>
            <a:custGeom>
              <a:avLst/>
              <a:gdLst/>
              <a:ahLst/>
              <a:cxnLst/>
              <a:rect l="l" t="t" r="r" b="b"/>
              <a:pathLst>
                <a:path w="818631" h="640167">
                  <a:moveTo>
                    <a:pt x="33699" y="0"/>
                  </a:moveTo>
                  <a:lnTo>
                    <a:pt x="784932" y="0"/>
                  </a:lnTo>
                  <a:cubicBezTo>
                    <a:pt x="803544" y="0"/>
                    <a:pt x="818631" y="15087"/>
                    <a:pt x="818631" y="33699"/>
                  </a:cubicBezTo>
                  <a:lnTo>
                    <a:pt x="818631" y="606469"/>
                  </a:lnTo>
                  <a:cubicBezTo>
                    <a:pt x="818631" y="615406"/>
                    <a:pt x="815081" y="623977"/>
                    <a:pt x="808761" y="630297"/>
                  </a:cubicBezTo>
                  <a:cubicBezTo>
                    <a:pt x="802441" y="636617"/>
                    <a:pt x="793870" y="640167"/>
                    <a:pt x="784932" y="640167"/>
                  </a:cubicBezTo>
                  <a:lnTo>
                    <a:pt x="33699" y="640167"/>
                  </a:lnTo>
                  <a:cubicBezTo>
                    <a:pt x="15087" y="640167"/>
                    <a:pt x="0" y="625080"/>
                    <a:pt x="0" y="606469"/>
                  </a:cubicBezTo>
                  <a:lnTo>
                    <a:pt x="0" y="33699"/>
                  </a:lnTo>
                  <a:cubicBezTo>
                    <a:pt x="0" y="15087"/>
                    <a:pt x="15087" y="0"/>
                    <a:pt x="33699" y="0"/>
                  </a:cubicBezTo>
                  <a:close/>
                </a:path>
              </a:pathLst>
            </a:custGeom>
            <a:blipFill>
              <a:blip r:embed="rId5"/>
              <a:stretch>
                <a:fillRect t="-45968" b="-45968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6524090" y="8599963"/>
            <a:ext cx="5284008" cy="755990"/>
            <a:chOff x="0" y="0"/>
            <a:chExt cx="818631" cy="11712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8631" cy="117123"/>
            </a:xfrm>
            <a:custGeom>
              <a:avLst/>
              <a:gdLst/>
              <a:ahLst/>
              <a:cxnLst/>
              <a:rect l="l" t="t" r="r" b="b"/>
              <a:pathLst>
                <a:path w="818631" h="117123">
                  <a:moveTo>
                    <a:pt x="13186" y="0"/>
                  </a:moveTo>
                  <a:lnTo>
                    <a:pt x="805445" y="0"/>
                  </a:lnTo>
                  <a:cubicBezTo>
                    <a:pt x="812727" y="0"/>
                    <a:pt x="818631" y="5904"/>
                    <a:pt x="818631" y="13186"/>
                  </a:cubicBezTo>
                  <a:lnTo>
                    <a:pt x="818631" y="103936"/>
                  </a:lnTo>
                  <a:cubicBezTo>
                    <a:pt x="818631" y="107433"/>
                    <a:pt x="817242" y="110787"/>
                    <a:pt x="814769" y="113260"/>
                  </a:cubicBezTo>
                  <a:cubicBezTo>
                    <a:pt x="812296" y="115733"/>
                    <a:pt x="808942" y="117123"/>
                    <a:pt x="805445" y="117123"/>
                  </a:cubicBezTo>
                  <a:lnTo>
                    <a:pt x="13186" y="117123"/>
                  </a:lnTo>
                  <a:cubicBezTo>
                    <a:pt x="9689" y="117123"/>
                    <a:pt x="6335" y="115733"/>
                    <a:pt x="3862" y="113260"/>
                  </a:cubicBezTo>
                  <a:cubicBezTo>
                    <a:pt x="1389" y="110787"/>
                    <a:pt x="0" y="107433"/>
                    <a:pt x="0" y="103936"/>
                  </a:cubicBezTo>
                  <a:lnTo>
                    <a:pt x="0" y="13186"/>
                  </a:lnTo>
                  <a:cubicBezTo>
                    <a:pt x="0" y="9689"/>
                    <a:pt x="1389" y="6335"/>
                    <a:pt x="3862" y="3862"/>
                  </a:cubicBezTo>
                  <a:cubicBezTo>
                    <a:pt x="6335" y="1389"/>
                    <a:pt x="9689" y="0"/>
                    <a:pt x="13186" y="0"/>
                  </a:cubicBezTo>
                  <a:close/>
                </a:path>
              </a:pathLst>
            </a:custGeom>
            <a:solidFill>
              <a:srgbClr val="FEFCF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6048008" y="8774631"/>
            <a:ext cx="6236172" cy="44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Поберезовик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975292" y="8599963"/>
            <a:ext cx="5284008" cy="755990"/>
            <a:chOff x="0" y="0"/>
            <a:chExt cx="818631" cy="11712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8631" cy="117123"/>
            </a:xfrm>
            <a:custGeom>
              <a:avLst/>
              <a:gdLst/>
              <a:ahLst/>
              <a:cxnLst/>
              <a:rect l="l" t="t" r="r" b="b"/>
              <a:pathLst>
                <a:path w="818631" h="117123">
                  <a:moveTo>
                    <a:pt x="13186" y="0"/>
                  </a:moveTo>
                  <a:lnTo>
                    <a:pt x="805445" y="0"/>
                  </a:lnTo>
                  <a:cubicBezTo>
                    <a:pt x="812727" y="0"/>
                    <a:pt x="818631" y="5904"/>
                    <a:pt x="818631" y="13186"/>
                  </a:cubicBezTo>
                  <a:lnTo>
                    <a:pt x="818631" y="103936"/>
                  </a:lnTo>
                  <a:cubicBezTo>
                    <a:pt x="818631" y="107433"/>
                    <a:pt x="817242" y="110787"/>
                    <a:pt x="814769" y="113260"/>
                  </a:cubicBezTo>
                  <a:cubicBezTo>
                    <a:pt x="812296" y="115733"/>
                    <a:pt x="808942" y="117123"/>
                    <a:pt x="805445" y="117123"/>
                  </a:cubicBezTo>
                  <a:lnTo>
                    <a:pt x="13186" y="117123"/>
                  </a:lnTo>
                  <a:cubicBezTo>
                    <a:pt x="9689" y="117123"/>
                    <a:pt x="6335" y="115733"/>
                    <a:pt x="3862" y="113260"/>
                  </a:cubicBezTo>
                  <a:cubicBezTo>
                    <a:pt x="1389" y="110787"/>
                    <a:pt x="0" y="107433"/>
                    <a:pt x="0" y="103936"/>
                  </a:cubicBezTo>
                  <a:lnTo>
                    <a:pt x="0" y="13186"/>
                  </a:lnTo>
                  <a:cubicBezTo>
                    <a:pt x="0" y="9689"/>
                    <a:pt x="1389" y="6335"/>
                    <a:pt x="3862" y="3862"/>
                  </a:cubicBezTo>
                  <a:cubicBezTo>
                    <a:pt x="6335" y="1389"/>
                    <a:pt x="9689" y="0"/>
                    <a:pt x="13186" y="0"/>
                  </a:cubicBezTo>
                  <a:close/>
                </a:path>
              </a:pathLst>
            </a:custGeom>
            <a:solidFill>
              <a:srgbClr val="FEFCF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Проверьте себя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85819" y="2872364"/>
            <a:ext cx="13316362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Посмотрите на картинки и определите, к какой группе по способу питания относятся эти грибы?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99210" y="8774631"/>
            <a:ext cx="6236172" cy="44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Трутовик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888" y="2521550"/>
            <a:ext cx="7800017" cy="1174957"/>
            <a:chOff x="0" y="0"/>
            <a:chExt cx="2054325" cy="3094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4326" cy="309454"/>
            </a:xfrm>
            <a:custGeom>
              <a:avLst/>
              <a:gdLst/>
              <a:ahLst/>
              <a:cxnLst/>
              <a:rect l="l" t="t" r="r" b="b"/>
              <a:pathLst>
                <a:path w="2054326" h="309454">
                  <a:moveTo>
                    <a:pt x="12903" y="0"/>
                  </a:moveTo>
                  <a:lnTo>
                    <a:pt x="2041422" y="0"/>
                  </a:lnTo>
                  <a:cubicBezTo>
                    <a:pt x="2048549" y="0"/>
                    <a:pt x="2054326" y="5777"/>
                    <a:pt x="2054326" y="12903"/>
                  </a:cubicBezTo>
                  <a:lnTo>
                    <a:pt x="2054326" y="296550"/>
                  </a:lnTo>
                  <a:cubicBezTo>
                    <a:pt x="2054326" y="299973"/>
                    <a:pt x="2052966" y="303255"/>
                    <a:pt x="2050546" y="305674"/>
                  </a:cubicBezTo>
                  <a:cubicBezTo>
                    <a:pt x="2048127" y="308094"/>
                    <a:pt x="2044845" y="309454"/>
                    <a:pt x="2041422" y="309454"/>
                  </a:cubicBezTo>
                  <a:lnTo>
                    <a:pt x="12903" y="309454"/>
                  </a:lnTo>
                  <a:cubicBezTo>
                    <a:pt x="5777" y="309454"/>
                    <a:pt x="0" y="303677"/>
                    <a:pt x="0" y="296550"/>
                  </a:cubicBezTo>
                  <a:lnTo>
                    <a:pt x="0" y="12903"/>
                  </a:lnTo>
                  <a:cubicBezTo>
                    <a:pt x="0" y="5777"/>
                    <a:pt x="5777" y="0"/>
                    <a:pt x="12903" y="0"/>
                  </a:cubicBezTo>
                  <a:close/>
                </a:path>
              </a:pathLst>
            </a:custGeom>
            <a:solidFill>
              <a:srgbClr val="FEFCF6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54325" cy="347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2888" y="3914236"/>
            <a:ext cx="7800017" cy="1419764"/>
            <a:chOff x="0" y="0"/>
            <a:chExt cx="2054325" cy="3739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54326" cy="373930"/>
            </a:xfrm>
            <a:custGeom>
              <a:avLst/>
              <a:gdLst/>
              <a:ahLst/>
              <a:cxnLst/>
              <a:rect l="l" t="t" r="r" b="b"/>
              <a:pathLst>
                <a:path w="2054326" h="373930">
                  <a:moveTo>
                    <a:pt x="12903" y="0"/>
                  </a:moveTo>
                  <a:lnTo>
                    <a:pt x="2041422" y="0"/>
                  </a:lnTo>
                  <a:cubicBezTo>
                    <a:pt x="2048549" y="0"/>
                    <a:pt x="2054326" y="5777"/>
                    <a:pt x="2054326" y="12903"/>
                  </a:cubicBezTo>
                  <a:lnTo>
                    <a:pt x="2054326" y="361026"/>
                  </a:lnTo>
                  <a:cubicBezTo>
                    <a:pt x="2054326" y="368153"/>
                    <a:pt x="2048549" y="373930"/>
                    <a:pt x="2041422" y="373930"/>
                  </a:cubicBezTo>
                  <a:lnTo>
                    <a:pt x="12903" y="373930"/>
                  </a:lnTo>
                  <a:cubicBezTo>
                    <a:pt x="9481" y="373930"/>
                    <a:pt x="6199" y="372570"/>
                    <a:pt x="3779" y="370150"/>
                  </a:cubicBezTo>
                  <a:cubicBezTo>
                    <a:pt x="1359" y="367731"/>
                    <a:pt x="0" y="364449"/>
                    <a:pt x="0" y="361026"/>
                  </a:cubicBezTo>
                  <a:lnTo>
                    <a:pt x="0" y="12903"/>
                  </a:lnTo>
                  <a:cubicBezTo>
                    <a:pt x="0" y="5777"/>
                    <a:pt x="5777" y="0"/>
                    <a:pt x="1290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054325" cy="412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4000" y="2521550"/>
            <a:ext cx="8115300" cy="1174957"/>
            <a:chOff x="0" y="0"/>
            <a:chExt cx="2137363" cy="3094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37363" cy="309454"/>
            </a:xfrm>
            <a:custGeom>
              <a:avLst/>
              <a:gdLst/>
              <a:ahLst/>
              <a:cxnLst/>
              <a:rect l="l" t="t" r="r" b="b"/>
              <a:pathLst>
                <a:path w="2137363" h="309454">
                  <a:moveTo>
                    <a:pt x="12402" y="0"/>
                  </a:moveTo>
                  <a:lnTo>
                    <a:pt x="2124961" y="0"/>
                  </a:lnTo>
                  <a:cubicBezTo>
                    <a:pt x="2128250" y="0"/>
                    <a:pt x="2131405" y="1307"/>
                    <a:pt x="2133731" y="3632"/>
                  </a:cubicBezTo>
                  <a:cubicBezTo>
                    <a:pt x="2136056" y="5958"/>
                    <a:pt x="2137363" y="9113"/>
                    <a:pt x="2137363" y="12402"/>
                  </a:cubicBezTo>
                  <a:lnTo>
                    <a:pt x="2137363" y="297052"/>
                  </a:lnTo>
                  <a:cubicBezTo>
                    <a:pt x="2137363" y="300341"/>
                    <a:pt x="2136056" y="303495"/>
                    <a:pt x="2133731" y="305821"/>
                  </a:cubicBezTo>
                  <a:cubicBezTo>
                    <a:pt x="2131405" y="308147"/>
                    <a:pt x="2128250" y="309454"/>
                    <a:pt x="2124961" y="309454"/>
                  </a:cubicBezTo>
                  <a:lnTo>
                    <a:pt x="12402" y="309454"/>
                  </a:lnTo>
                  <a:cubicBezTo>
                    <a:pt x="5553" y="309454"/>
                    <a:pt x="0" y="303901"/>
                    <a:pt x="0" y="297052"/>
                  </a:cubicBezTo>
                  <a:lnTo>
                    <a:pt x="0" y="12402"/>
                  </a:lnTo>
                  <a:cubicBezTo>
                    <a:pt x="0" y="9113"/>
                    <a:pt x="1307" y="5958"/>
                    <a:pt x="3632" y="3632"/>
                  </a:cubicBezTo>
                  <a:cubicBezTo>
                    <a:pt x="5958" y="1307"/>
                    <a:pt x="9113" y="0"/>
                    <a:pt x="12402" y="0"/>
                  </a:cubicBezTo>
                  <a:close/>
                </a:path>
              </a:pathLst>
            </a:custGeom>
            <a:solidFill>
              <a:srgbClr val="FEFCF6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37363" cy="347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66094" y="3914236"/>
            <a:ext cx="8093206" cy="2725788"/>
            <a:chOff x="0" y="0"/>
            <a:chExt cx="2131544" cy="71790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31544" cy="717903"/>
            </a:xfrm>
            <a:custGeom>
              <a:avLst/>
              <a:gdLst/>
              <a:ahLst/>
              <a:cxnLst/>
              <a:rect l="l" t="t" r="r" b="b"/>
              <a:pathLst>
                <a:path w="2131544" h="717903">
                  <a:moveTo>
                    <a:pt x="12436" y="0"/>
                  </a:moveTo>
                  <a:lnTo>
                    <a:pt x="2119108" y="0"/>
                  </a:lnTo>
                  <a:cubicBezTo>
                    <a:pt x="2122406" y="0"/>
                    <a:pt x="2125570" y="1310"/>
                    <a:pt x="2127902" y="3642"/>
                  </a:cubicBezTo>
                  <a:cubicBezTo>
                    <a:pt x="2130234" y="5974"/>
                    <a:pt x="2131544" y="9138"/>
                    <a:pt x="2131544" y="12436"/>
                  </a:cubicBezTo>
                  <a:lnTo>
                    <a:pt x="2131544" y="705467"/>
                  </a:lnTo>
                  <a:cubicBezTo>
                    <a:pt x="2131544" y="712335"/>
                    <a:pt x="2125976" y="717903"/>
                    <a:pt x="2119108" y="717903"/>
                  </a:cubicBezTo>
                  <a:lnTo>
                    <a:pt x="12436" y="717903"/>
                  </a:lnTo>
                  <a:cubicBezTo>
                    <a:pt x="9138" y="717903"/>
                    <a:pt x="5974" y="716593"/>
                    <a:pt x="3642" y="714261"/>
                  </a:cubicBezTo>
                  <a:cubicBezTo>
                    <a:pt x="1310" y="711928"/>
                    <a:pt x="0" y="708765"/>
                    <a:pt x="0" y="705467"/>
                  </a:cubicBezTo>
                  <a:lnTo>
                    <a:pt x="0" y="12436"/>
                  </a:lnTo>
                  <a:cubicBezTo>
                    <a:pt x="0" y="9138"/>
                    <a:pt x="1310" y="5974"/>
                    <a:pt x="3642" y="3642"/>
                  </a:cubicBezTo>
                  <a:cubicBezTo>
                    <a:pt x="5974" y="1310"/>
                    <a:pt x="9138" y="0"/>
                    <a:pt x="12436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131544" cy="756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591455" y="6859099"/>
            <a:ext cx="2621242" cy="2766482"/>
          </a:xfrm>
          <a:custGeom>
            <a:avLst/>
            <a:gdLst/>
            <a:ahLst/>
            <a:cxnLst/>
            <a:rect l="l" t="t" r="r" b="b"/>
            <a:pathLst>
              <a:path w="2621242" h="2766482">
                <a:moveTo>
                  <a:pt x="0" y="0"/>
                </a:moveTo>
                <a:lnTo>
                  <a:pt x="2621242" y="0"/>
                </a:lnTo>
                <a:lnTo>
                  <a:pt x="2621242" y="2766482"/>
                </a:lnTo>
                <a:lnTo>
                  <a:pt x="0" y="2766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926417" y="7059124"/>
            <a:ext cx="2101741" cy="2465386"/>
          </a:xfrm>
          <a:custGeom>
            <a:avLst/>
            <a:gdLst/>
            <a:ahLst/>
            <a:cxnLst/>
            <a:rect l="l" t="t" r="r" b="b"/>
            <a:pathLst>
              <a:path w="2101741" h="2465386">
                <a:moveTo>
                  <a:pt x="0" y="0"/>
                </a:moveTo>
                <a:lnTo>
                  <a:pt x="2101741" y="0"/>
                </a:lnTo>
                <a:lnTo>
                  <a:pt x="2101741" y="2465385"/>
                </a:lnTo>
                <a:lnTo>
                  <a:pt x="0" y="2465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143690" y="5553075"/>
            <a:ext cx="5658411" cy="3886768"/>
          </a:xfrm>
          <a:custGeom>
            <a:avLst/>
            <a:gdLst/>
            <a:ahLst/>
            <a:cxnLst/>
            <a:rect l="l" t="t" r="r" b="b"/>
            <a:pathLst>
              <a:path w="5658411" h="3886768">
                <a:moveTo>
                  <a:pt x="0" y="0"/>
                </a:moveTo>
                <a:lnTo>
                  <a:pt x="5658412" y="0"/>
                </a:lnTo>
                <a:lnTo>
                  <a:pt x="5658412" y="3886768"/>
                </a:lnTo>
                <a:lnTo>
                  <a:pt x="0" y="3886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Размножение</a:t>
            </a:r>
            <a:r>
              <a:rPr lang="en-US" sz="5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000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грибов</a:t>
            </a:r>
            <a:r>
              <a:rPr lang="ru-RU" sz="50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(записать в тетрадь)</a:t>
            </a:r>
            <a:endParaRPr lang="en-US" sz="5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846310" y="2905701"/>
            <a:ext cx="6253172" cy="44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Вегетативное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98865" y="4153707"/>
            <a:ext cx="6948062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Частями грибницы или путем почкования (дрожжи)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948685" y="2905701"/>
            <a:ext cx="6505930" cy="44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Бесполое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06950" y="4153707"/>
            <a:ext cx="7211493" cy="219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 помощью специальных клеток -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спор. 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Споры - это особые клетки, которые могут переноситься ветром, водой или животными на значительные расстояния.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888" y="3152928"/>
            <a:ext cx="9212655" cy="2830521"/>
            <a:chOff x="0" y="0"/>
            <a:chExt cx="2426378" cy="7454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26378" cy="745487"/>
            </a:xfrm>
            <a:custGeom>
              <a:avLst/>
              <a:gdLst/>
              <a:ahLst/>
              <a:cxnLst/>
              <a:rect l="l" t="t" r="r" b="b"/>
              <a:pathLst>
                <a:path w="2426378" h="745487">
                  <a:moveTo>
                    <a:pt x="10925" y="0"/>
                  </a:moveTo>
                  <a:lnTo>
                    <a:pt x="2415454" y="0"/>
                  </a:lnTo>
                  <a:cubicBezTo>
                    <a:pt x="2421487" y="0"/>
                    <a:pt x="2426378" y="4891"/>
                    <a:pt x="2426378" y="10925"/>
                  </a:cubicBezTo>
                  <a:lnTo>
                    <a:pt x="2426378" y="734562"/>
                  </a:lnTo>
                  <a:cubicBezTo>
                    <a:pt x="2426378" y="740596"/>
                    <a:pt x="2421487" y="745487"/>
                    <a:pt x="2415454" y="745487"/>
                  </a:cubicBezTo>
                  <a:lnTo>
                    <a:pt x="10925" y="745487"/>
                  </a:lnTo>
                  <a:cubicBezTo>
                    <a:pt x="4891" y="745487"/>
                    <a:pt x="0" y="740596"/>
                    <a:pt x="0" y="734562"/>
                  </a:cubicBezTo>
                  <a:lnTo>
                    <a:pt x="0" y="10925"/>
                  </a:lnTo>
                  <a:cubicBezTo>
                    <a:pt x="0" y="4891"/>
                    <a:pt x="4891" y="0"/>
                    <a:pt x="10925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426378" cy="783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5839" y="6650200"/>
            <a:ext cx="9209704" cy="2083155"/>
            <a:chOff x="0" y="0"/>
            <a:chExt cx="2425601" cy="5486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25601" cy="548650"/>
            </a:xfrm>
            <a:custGeom>
              <a:avLst/>
              <a:gdLst/>
              <a:ahLst/>
              <a:cxnLst/>
              <a:rect l="l" t="t" r="r" b="b"/>
              <a:pathLst>
                <a:path w="2425601" h="548650">
                  <a:moveTo>
                    <a:pt x="10928" y="0"/>
                  </a:moveTo>
                  <a:lnTo>
                    <a:pt x="2414673" y="0"/>
                  </a:lnTo>
                  <a:cubicBezTo>
                    <a:pt x="2417571" y="0"/>
                    <a:pt x="2420351" y="1151"/>
                    <a:pt x="2422400" y="3201"/>
                  </a:cubicBezTo>
                  <a:cubicBezTo>
                    <a:pt x="2424450" y="5250"/>
                    <a:pt x="2425601" y="8030"/>
                    <a:pt x="2425601" y="10928"/>
                  </a:cubicBezTo>
                  <a:lnTo>
                    <a:pt x="2425601" y="537722"/>
                  </a:lnTo>
                  <a:cubicBezTo>
                    <a:pt x="2425601" y="543757"/>
                    <a:pt x="2420708" y="548650"/>
                    <a:pt x="2414673" y="548650"/>
                  </a:cubicBezTo>
                  <a:lnTo>
                    <a:pt x="10928" y="548650"/>
                  </a:lnTo>
                  <a:cubicBezTo>
                    <a:pt x="4893" y="548650"/>
                    <a:pt x="0" y="543757"/>
                    <a:pt x="0" y="537722"/>
                  </a:cubicBezTo>
                  <a:lnTo>
                    <a:pt x="0" y="10928"/>
                  </a:lnTo>
                  <a:cubicBezTo>
                    <a:pt x="0" y="4893"/>
                    <a:pt x="4893" y="0"/>
                    <a:pt x="1092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425601" cy="586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718429" y="2945030"/>
            <a:ext cx="6540871" cy="5996223"/>
            <a:chOff x="0" y="0"/>
            <a:chExt cx="1044204" cy="9572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4204" cy="957254"/>
            </a:xfrm>
            <a:custGeom>
              <a:avLst/>
              <a:gdLst/>
              <a:ahLst/>
              <a:cxnLst/>
              <a:rect l="l" t="t" r="r" b="b"/>
              <a:pathLst>
                <a:path w="1044204" h="957254">
                  <a:moveTo>
                    <a:pt x="27223" y="0"/>
                  </a:moveTo>
                  <a:lnTo>
                    <a:pt x="1016980" y="0"/>
                  </a:lnTo>
                  <a:cubicBezTo>
                    <a:pt x="1032015" y="0"/>
                    <a:pt x="1044204" y="12188"/>
                    <a:pt x="1044204" y="27223"/>
                  </a:cubicBezTo>
                  <a:lnTo>
                    <a:pt x="1044204" y="930031"/>
                  </a:lnTo>
                  <a:cubicBezTo>
                    <a:pt x="1044204" y="945066"/>
                    <a:pt x="1032015" y="957254"/>
                    <a:pt x="1016980" y="957254"/>
                  </a:cubicBezTo>
                  <a:lnTo>
                    <a:pt x="27223" y="957254"/>
                  </a:lnTo>
                  <a:cubicBezTo>
                    <a:pt x="12188" y="957254"/>
                    <a:pt x="0" y="945066"/>
                    <a:pt x="0" y="930031"/>
                  </a:cubicBezTo>
                  <a:lnTo>
                    <a:pt x="0" y="27223"/>
                  </a:lnTo>
                  <a:cubicBezTo>
                    <a:pt x="0" y="12188"/>
                    <a:pt x="12188" y="0"/>
                    <a:pt x="27223" y="0"/>
                  </a:cubicBezTo>
                  <a:close/>
                </a:path>
              </a:pathLst>
            </a:custGeom>
            <a:blipFill>
              <a:blip r:embed="rId3"/>
              <a:stretch>
                <a:fillRect t="-5372" b="-5372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Роль грибов в природе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7527" y="3711681"/>
            <a:ext cx="8625337" cy="175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природе грибы играют важную роль в круговороте веществ, разлагая останки растений и животных и способствуя формированию плодородного слоя почвы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3265" y="7034832"/>
            <a:ext cx="8711901" cy="13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Грибы служат источником питания для множества беспозвоночных и позвоночных животных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888" y="2424269"/>
            <a:ext cx="9212655" cy="1558930"/>
            <a:chOff x="0" y="0"/>
            <a:chExt cx="2426378" cy="4105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26378" cy="410582"/>
            </a:xfrm>
            <a:custGeom>
              <a:avLst/>
              <a:gdLst/>
              <a:ahLst/>
              <a:cxnLst/>
              <a:rect l="l" t="t" r="r" b="b"/>
              <a:pathLst>
                <a:path w="2426378" h="410582">
                  <a:moveTo>
                    <a:pt x="10925" y="0"/>
                  </a:moveTo>
                  <a:lnTo>
                    <a:pt x="2415454" y="0"/>
                  </a:lnTo>
                  <a:cubicBezTo>
                    <a:pt x="2421487" y="0"/>
                    <a:pt x="2426378" y="4891"/>
                    <a:pt x="2426378" y="10925"/>
                  </a:cubicBezTo>
                  <a:lnTo>
                    <a:pt x="2426378" y="399658"/>
                  </a:lnTo>
                  <a:cubicBezTo>
                    <a:pt x="2426378" y="405691"/>
                    <a:pt x="2421487" y="410582"/>
                    <a:pt x="2415454" y="410582"/>
                  </a:cubicBezTo>
                  <a:lnTo>
                    <a:pt x="10925" y="410582"/>
                  </a:lnTo>
                  <a:cubicBezTo>
                    <a:pt x="4891" y="410582"/>
                    <a:pt x="0" y="405691"/>
                    <a:pt x="0" y="399658"/>
                  </a:cubicBezTo>
                  <a:lnTo>
                    <a:pt x="0" y="10925"/>
                  </a:lnTo>
                  <a:cubicBezTo>
                    <a:pt x="0" y="4891"/>
                    <a:pt x="4891" y="0"/>
                    <a:pt x="10925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426378" cy="448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4183555"/>
            <a:ext cx="9209704" cy="2930448"/>
            <a:chOff x="0" y="0"/>
            <a:chExt cx="2425601" cy="7718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25601" cy="771805"/>
            </a:xfrm>
            <a:custGeom>
              <a:avLst/>
              <a:gdLst/>
              <a:ahLst/>
              <a:cxnLst/>
              <a:rect l="l" t="t" r="r" b="b"/>
              <a:pathLst>
                <a:path w="2425601" h="771805">
                  <a:moveTo>
                    <a:pt x="10928" y="0"/>
                  </a:moveTo>
                  <a:lnTo>
                    <a:pt x="2414673" y="0"/>
                  </a:lnTo>
                  <a:cubicBezTo>
                    <a:pt x="2417571" y="0"/>
                    <a:pt x="2420351" y="1151"/>
                    <a:pt x="2422400" y="3201"/>
                  </a:cubicBezTo>
                  <a:cubicBezTo>
                    <a:pt x="2424450" y="5250"/>
                    <a:pt x="2425601" y="8030"/>
                    <a:pt x="2425601" y="10928"/>
                  </a:cubicBezTo>
                  <a:lnTo>
                    <a:pt x="2425601" y="760877"/>
                  </a:lnTo>
                  <a:cubicBezTo>
                    <a:pt x="2425601" y="766912"/>
                    <a:pt x="2420708" y="771805"/>
                    <a:pt x="2414673" y="771805"/>
                  </a:cubicBezTo>
                  <a:lnTo>
                    <a:pt x="10928" y="771805"/>
                  </a:lnTo>
                  <a:cubicBezTo>
                    <a:pt x="4893" y="771805"/>
                    <a:pt x="0" y="766912"/>
                    <a:pt x="0" y="760877"/>
                  </a:cubicBezTo>
                  <a:lnTo>
                    <a:pt x="0" y="10928"/>
                  </a:lnTo>
                  <a:cubicBezTo>
                    <a:pt x="0" y="4893"/>
                    <a:pt x="4893" y="0"/>
                    <a:pt x="1092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425601" cy="80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98301" y="2424269"/>
            <a:ext cx="6760999" cy="7037746"/>
            <a:chOff x="0" y="0"/>
            <a:chExt cx="1044204" cy="10869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4204" cy="1086946"/>
            </a:xfrm>
            <a:custGeom>
              <a:avLst/>
              <a:gdLst/>
              <a:ahLst/>
              <a:cxnLst/>
              <a:rect l="l" t="t" r="r" b="b"/>
              <a:pathLst>
                <a:path w="1044204" h="1086946">
                  <a:moveTo>
                    <a:pt x="26337" y="0"/>
                  </a:moveTo>
                  <a:lnTo>
                    <a:pt x="1017867" y="0"/>
                  </a:lnTo>
                  <a:cubicBezTo>
                    <a:pt x="1024852" y="0"/>
                    <a:pt x="1031551" y="2775"/>
                    <a:pt x="1036490" y="7714"/>
                  </a:cubicBezTo>
                  <a:cubicBezTo>
                    <a:pt x="1041429" y="12653"/>
                    <a:pt x="1044204" y="19352"/>
                    <a:pt x="1044204" y="26337"/>
                  </a:cubicBezTo>
                  <a:lnTo>
                    <a:pt x="1044204" y="1060609"/>
                  </a:lnTo>
                  <a:cubicBezTo>
                    <a:pt x="1044204" y="1075154"/>
                    <a:pt x="1032412" y="1086946"/>
                    <a:pt x="1017867" y="1086946"/>
                  </a:cubicBezTo>
                  <a:lnTo>
                    <a:pt x="26337" y="1086946"/>
                  </a:lnTo>
                  <a:cubicBezTo>
                    <a:pt x="19352" y="1086946"/>
                    <a:pt x="12653" y="1084171"/>
                    <a:pt x="7714" y="1079232"/>
                  </a:cubicBezTo>
                  <a:cubicBezTo>
                    <a:pt x="2775" y="1074293"/>
                    <a:pt x="0" y="1067594"/>
                    <a:pt x="0" y="1060609"/>
                  </a:cubicBezTo>
                  <a:lnTo>
                    <a:pt x="0" y="26337"/>
                  </a:lnTo>
                  <a:cubicBezTo>
                    <a:pt x="0" y="19352"/>
                    <a:pt x="2775" y="12653"/>
                    <a:pt x="7714" y="7714"/>
                  </a:cubicBezTo>
                  <a:cubicBezTo>
                    <a:pt x="12653" y="2775"/>
                    <a:pt x="19352" y="0"/>
                    <a:pt x="26337" y="0"/>
                  </a:cubicBezTo>
                  <a:close/>
                </a:path>
              </a:pathLst>
            </a:custGeom>
            <a:blipFill>
              <a:blip r:embed="rId3"/>
              <a:stretch>
                <a:fillRect l="-2046" r="-2046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Роль грибов в жизни человека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3265" y="2781331"/>
            <a:ext cx="8759039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Для человека грибы имеют положительное и отрицательное значение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3812" y="4350076"/>
            <a:ext cx="8550806" cy="263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 одной стороны, съедобные грибы употребляются человеком в пищу, дрожжи используются в хлебопечении и производстве сыров, а из некоторых грибов получают ценные лекарственные препараты, например, антибиотики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28700" y="7314027"/>
            <a:ext cx="9209704" cy="2147987"/>
            <a:chOff x="0" y="0"/>
            <a:chExt cx="2425601" cy="5657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25601" cy="565725"/>
            </a:xfrm>
            <a:custGeom>
              <a:avLst/>
              <a:gdLst/>
              <a:ahLst/>
              <a:cxnLst/>
              <a:rect l="l" t="t" r="r" b="b"/>
              <a:pathLst>
                <a:path w="2425601" h="565725">
                  <a:moveTo>
                    <a:pt x="10928" y="0"/>
                  </a:moveTo>
                  <a:lnTo>
                    <a:pt x="2414673" y="0"/>
                  </a:lnTo>
                  <a:cubicBezTo>
                    <a:pt x="2417571" y="0"/>
                    <a:pt x="2420351" y="1151"/>
                    <a:pt x="2422400" y="3201"/>
                  </a:cubicBezTo>
                  <a:cubicBezTo>
                    <a:pt x="2424450" y="5250"/>
                    <a:pt x="2425601" y="8030"/>
                    <a:pt x="2425601" y="10928"/>
                  </a:cubicBezTo>
                  <a:lnTo>
                    <a:pt x="2425601" y="554797"/>
                  </a:lnTo>
                  <a:cubicBezTo>
                    <a:pt x="2425601" y="560832"/>
                    <a:pt x="2420708" y="565725"/>
                    <a:pt x="2414673" y="565725"/>
                  </a:cubicBezTo>
                  <a:lnTo>
                    <a:pt x="10928" y="565725"/>
                  </a:lnTo>
                  <a:cubicBezTo>
                    <a:pt x="8030" y="565725"/>
                    <a:pt x="5250" y="564574"/>
                    <a:pt x="3201" y="562524"/>
                  </a:cubicBezTo>
                  <a:cubicBezTo>
                    <a:pt x="1151" y="560475"/>
                    <a:pt x="0" y="557695"/>
                    <a:pt x="0" y="554797"/>
                  </a:cubicBezTo>
                  <a:lnTo>
                    <a:pt x="0" y="10928"/>
                  </a:lnTo>
                  <a:cubicBezTo>
                    <a:pt x="0" y="4893"/>
                    <a:pt x="4893" y="0"/>
                    <a:pt x="1092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25601" cy="603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23265" y="7485477"/>
            <a:ext cx="8550806" cy="175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 другой стороны, грибы могут вызывать болезни у растений, животных и людей, портить продукты питания и разрушать деревянные конструкции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81889" y="2707813"/>
            <a:ext cx="16524222" cy="5618235"/>
          </a:xfrm>
          <a:custGeom>
            <a:avLst/>
            <a:gdLst/>
            <a:ahLst/>
            <a:cxnLst/>
            <a:rect l="l" t="t" r="r" b="b"/>
            <a:pathLst>
              <a:path w="16524222" h="5618235">
                <a:moveTo>
                  <a:pt x="0" y="0"/>
                </a:moveTo>
                <a:lnTo>
                  <a:pt x="16524222" y="0"/>
                </a:lnTo>
                <a:lnTo>
                  <a:pt x="16524222" y="5618236"/>
                </a:lnTo>
                <a:lnTo>
                  <a:pt x="0" y="5618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86205" y="4439053"/>
            <a:ext cx="12640024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Среди грибов встречаются и хищные виды, которые приспособились к ловле и поеданию мелких почвенных червей, используя для этого специальные приспособления.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6414" y="1135506"/>
            <a:ext cx="18091586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Интересный факт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6414" y="1135506"/>
            <a:ext cx="18091586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Закрепление</a:t>
            </a:r>
            <a:r>
              <a:rPr lang="ru-RU" sz="48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40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(ответить на вопросы письменно в тетради</a:t>
            </a:r>
            <a:r>
              <a:rPr lang="ru-RU" sz="48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26907" y="2875661"/>
            <a:ext cx="16230600" cy="4745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6346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К каким царствам в прошлом относили грибы и почему?</a:t>
            </a:r>
          </a:p>
          <a:p>
            <a:pPr marL="820421" lvl="1" indent="-410210" algn="l">
              <a:lnSpc>
                <a:spcPts val="6346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Когда и почему грибы выделили в отдельное царство?</a:t>
            </a:r>
          </a:p>
          <a:p>
            <a:pPr marL="820421" lvl="1" indent="-410210" algn="l">
              <a:lnSpc>
                <a:spcPts val="6346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Какое вещество придаёт твёрдость клеточной стенке грибов и в чём его сходство с составом некоторых животных?</a:t>
            </a:r>
          </a:p>
          <a:p>
            <a:pPr marL="820421" lvl="1" indent="-410210" algn="l">
              <a:lnSpc>
                <a:spcPts val="6346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Что представляет собой мицелий?</a:t>
            </a:r>
          </a:p>
          <a:p>
            <a:pPr marL="820421" lvl="1" indent="-410210" algn="l">
              <a:lnSpc>
                <a:spcPts val="6346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Назовите три основных способа питания грибов.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6414" y="1135506"/>
            <a:ext cx="18091586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dirty="0" err="1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Выводы</a:t>
            </a:r>
            <a:r>
              <a:rPr lang="ru-RU" sz="480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48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записать </a:t>
            </a:r>
            <a:r>
              <a:rPr lang="ru-RU" sz="480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тетрадь)</a:t>
            </a: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660695"/>
            <a:ext cx="16230600" cy="598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Грибы занимают уникальное место в живой природе, объединяя в себе черты, характерные как для растений, так и для животных.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Основу строения гриба составляет мицелий, состоящий из гиф.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Грибы являются гетеротрофами и могут размножаться различными способами.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Эти организмы играют значимую роль как в природных процессах, так и в жизни человека, хотя могут приносить и определённый вред.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5500" y="2344286"/>
            <a:ext cx="8100358" cy="2589664"/>
            <a:chOff x="0" y="0"/>
            <a:chExt cx="2133428" cy="6820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33428" cy="682051"/>
            </a:xfrm>
            <a:custGeom>
              <a:avLst/>
              <a:gdLst/>
              <a:ahLst/>
              <a:cxnLst/>
              <a:rect l="l" t="t" r="r" b="b"/>
              <a:pathLst>
                <a:path w="2133428" h="682051">
                  <a:moveTo>
                    <a:pt x="12425" y="0"/>
                  </a:moveTo>
                  <a:lnTo>
                    <a:pt x="2121003" y="0"/>
                  </a:lnTo>
                  <a:cubicBezTo>
                    <a:pt x="2124298" y="0"/>
                    <a:pt x="2127459" y="1309"/>
                    <a:pt x="2129789" y="3639"/>
                  </a:cubicBezTo>
                  <a:cubicBezTo>
                    <a:pt x="2132119" y="5969"/>
                    <a:pt x="2133428" y="9130"/>
                    <a:pt x="2133428" y="12425"/>
                  </a:cubicBezTo>
                  <a:lnTo>
                    <a:pt x="2133428" y="669627"/>
                  </a:lnTo>
                  <a:cubicBezTo>
                    <a:pt x="2133428" y="676489"/>
                    <a:pt x="2127865" y="682051"/>
                    <a:pt x="2121003" y="682051"/>
                  </a:cubicBezTo>
                  <a:lnTo>
                    <a:pt x="12425" y="682051"/>
                  </a:lnTo>
                  <a:cubicBezTo>
                    <a:pt x="5563" y="682051"/>
                    <a:pt x="0" y="676489"/>
                    <a:pt x="0" y="669627"/>
                  </a:cubicBezTo>
                  <a:lnTo>
                    <a:pt x="0" y="12425"/>
                  </a:lnTo>
                  <a:cubicBezTo>
                    <a:pt x="0" y="5563"/>
                    <a:pt x="5563" y="0"/>
                    <a:pt x="12425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33428" cy="720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5500" y="5143500"/>
            <a:ext cx="8148994" cy="1589926"/>
            <a:chOff x="0" y="0"/>
            <a:chExt cx="2146237" cy="4187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46237" cy="418746"/>
            </a:xfrm>
            <a:custGeom>
              <a:avLst/>
              <a:gdLst/>
              <a:ahLst/>
              <a:cxnLst/>
              <a:rect l="l" t="t" r="r" b="b"/>
              <a:pathLst>
                <a:path w="2146237" h="418746">
                  <a:moveTo>
                    <a:pt x="12351" y="0"/>
                  </a:moveTo>
                  <a:lnTo>
                    <a:pt x="2133886" y="0"/>
                  </a:lnTo>
                  <a:cubicBezTo>
                    <a:pt x="2140708" y="0"/>
                    <a:pt x="2146237" y="5530"/>
                    <a:pt x="2146237" y="12351"/>
                  </a:cubicBezTo>
                  <a:lnTo>
                    <a:pt x="2146237" y="406395"/>
                  </a:lnTo>
                  <a:cubicBezTo>
                    <a:pt x="2146237" y="413216"/>
                    <a:pt x="2140708" y="418746"/>
                    <a:pt x="2133886" y="418746"/>
                  </a:cubicBezTo>
                  <a:lnTo>
                    <a:pt x="12351" y="418746"/>
                  </a:lnTo>
                  <a:cubicBezTo>
                    <a:pt x="5530" y="418746"/>
                    <a:pt x="0" y="413216"/>
                    <a:pt x="0" y="406395"/>
                  </a:cubicBezTo>
                  <a:lnTo>
                    <a:pt x="0" y="12351"/>
                  </a:lnTo>
                  <a:cubicBezTo>
                    <a:pt x="0" y="5530"/>
                    <a:pt x="5530" y="0"/>
                    <a:pt x="1235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46237" cy="456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19818" y="6946416"/>
            <a:ext cx="8100358" cy="2449965"/>
            <a:chOff x="0" y="0"/>
            <a:chExt cx="2133428" cy="6452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33428" cy="645258"/>
            </a:xfrm>
            <a:custGeom>
              <a:avLst/>
              <a:gdLst/>
              <a:ahLst/>
              <a:cxnLst/>
              <a:rect l="l" t="t" r="r" b="b"/>
              <a:pathLst>
                <a:path w="2133428" h="645258">
                  <a:moveTo>
                    <a:pt x="12425" y="0"/>
                  </a:moveTo>
                  <a:lnTo>
                    <a:pt x="2121003" y="0"/>
                  </a:lnTo>
                  <a:cubicBezTo>
                    <a:pt x="2124298" y="0"/>
                    <a:pt x="2127459" y="1309"/>
                    <a:pt x="2129789" y="3639"/>
                  </a:cubicBezTo>
                  <a:cubicBezTo>
                    <a:pt x="2132119" y="5969"/>
                    <a:pt x="2133428" y="9130"/>
                    <a:pt x="2133428" y="12425"/>
                  </a:cubicBezTo>
                  <a:lnTo>
                    <a:pt x="2133428" y="632833"/>
                  </a:lnTo>
                  <a:cubicBezTo>
                    <a:pt x="2133428" y="639695"/>
                    <a:pt x="2127865" y="645258"/>
                    <a:pt x="2121003" y="645258"/>
                  </a:cubicBezTo>
                  <a:lnTo>
                    <a:pt x="12425" y="645258"/>
                  </a:lnTo>
                  <a:cubicBezTo>
                    <a:pt x="9130" y="645258"/>
                    <a:pt x="5969" y="643949"/>
                    <a:pt x="3639" y="641619"/>
                  </a:cubicBezTo>
                  <a:cubicBezTo>
                    <a:pt x="1309" y="639289"/>
                    <a:pt x="0" y="636129"/>
                    <a:pt x="0" y="632833"/>
                  </a:cubicBezTo>
                  <a:lnTo>
                    <a:pt x="0" y="12425"/>
                  </a:lnTo>
                  <a:cubicBezTo>
                    <a:pt x="0" y="5563"/>
                    <a:pt x="5563" y="0"/>
                    <a:pt x="12425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33428" cy="683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270" y="2528395"/>
            <a:ext cx="7777030" cy="6867987"/>
            <a:chOff x="0" y="0"/>
            <a:chExt cx="1204865" cy="10640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4865" cy="1064031"/>
            </a:xfrm>
            <a:custGeom>
              <a:avLst/>
              <a:gdLst/>
              <a:ahLst/>
              <a:cxnLst/>
              <a:rect l="l" t="t" r="r" b="b"/>
              <a:pathLst>
                <a:path w="1204865" h="1064031">
                  <a:moveTo>
                    <a:pt x="22896" y="0"/>
                  </a:moveTo>
                  <a:lnTo>
                    <a:pt x="1181969" y="0"/>
                  </a:lnTo>
                  <a:cubicBezTo>
                    <a:pt x="1194614" y="0"/>
                    <a:pt x="1204865" y="10251"/>
                    <a:pt x="1204865" y="22896"/>
                  </a:cubicBezTo>
                  <a:lnTo>
                    <a:pt x="1204865" y="1041135"/>
                  </a:lnTo>
                  <a:cubicBezTo>
                    <a:pt x="1204865" y="1053780"/>
                    <a:pt x="1194614" y="1064031"/>
                    <a:pt x="1181969" y="1064031"/>
                  </a:cubicBezTo>
                  <a:lnTo>
                    <a:pt x="22896" y="1064031"/>
                  </a:lnTo>
                  <a:cubicBezTo>
                    <a:pt x="10251" y="1064031"/>
                    <a:pt x="0" y="1053780"/>
                    <a:pt x="0" y="1041135"/>
                  </a:cubicBezTo>
                  <a:lnTo>
                    <a:pt x="0" y="22896"/>
                  </a:lnTo>
                  <a:cubicBezTo>
                    <a:pt x="0" y="10251"/>
                    <a:pt x="10251" y="0"/>
                    <a:pt x="22896" y="0"/>
                  </a:cubicBezTo>
                  <a:close/>
                </a:path>
              </a:pathLst>
            </a:custGeom>
            <a:blipFill>
              <a:blip r:embed="rId3"/>
              <a:stretch>
                <a:fillRect l="-12743" r="-12743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072888" y="1098993"/>
            <a:ext cx="1618641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Положение грибов в системе органического мира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5080" y="2566495"/>
            <a:ext cx="7548851" cy="219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 протяжении многих лет грибы классифицировались как представители растительного мира благодаря своей неподвижности и способности к непрерывному росту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35080" y="5240099"/>
            <a:ext cx="7566504" cy="13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Подобно растениям, они поглощают питательные вещества через всю поверхность своего тела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19818" y="7091772"/>
            <a:ext cx="8100358" cy="219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Однако грибы не имеют хлоропластов, что лишает их возможности осуществлять фотосинтез - они используют в качестве питания уже готовые органические соединения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5500" y="2528395"/>
            <a:ext cx="9602460" cy="1375117"/>
            <a:chOff x="0" y="0"/>
            <a:chExt cx="2529043" cy="3621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29043" cy="362171"/>
            </a:xfrm>
            <a:custGeom>
              <a:avLst/>
              <a:gdLst/>
              <a:ahLst/>
              <a:cxnLst/>
              <a:rect l="l" t="t" r="r" b="b"/>
              <a:pathLst>
                <a:path w="2529043" h="362171">
                  <a:moveTo>
                    <a:pt x="10481" y="0"/>
                  </a:moveTo>
                  <a:lnTo>
                    <a:pt x="2518562" y="0"/>
                  </a:lnTo>
                  <a:cubicBezTo>
                    <a:pt x="2521342" y="0"/>
                    <a:pt x="2524008" y="1104"/>
                    <a:pt x="2525973" y="3070"/>
                  </a:cubicBezTo>
                  <a:cubicBezTo>
                    <a:pt x="2527939" y="5035"/>
                    <a:pt x="2529043" y="7701"/>
                    <a:pt x="2529043" y="10481"/>
                  </a:cubicBezTo>
                  <a:lnTo>
                    <a:pt x="2529043" y="351690"/>
                  </a:lnTo>
                  <a:cubicBezTo>
                    <a:pt x="2529043" y="357478"/>
                    <a:pt x="2524351" y="362171"/>
                    <a:pt x="2518562" y="362171"/>
                  </a:cubicBezTo>
                  <a:lnTo>
                    <a:pt x="10481" y="362171"/>
                  </a:lnTo>
                  <a:cubicBezTo>
                    <a:pt x="4693" y="362171"/>
                    <a:pt x="0" y="357478"/>
                    <a:pt x="0" y="351690"/>
                  </a:cubicBezTo>
                  <a:lnTo>
                    <a:pt x="0" y="10481"/>
                  </a:lnTo>
                  <a:cubicBezTo>
                    <a:pt x="0" y="4693"/>
                    <a:pt x="4693" y="0"/>
                    <a:pt x="1048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29043" cy="40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5500" y="4138566"/>
            <a:ext cx="9602460" cy="2997513"/>
            <a:chOff x="0" y="0"/>
            <a:chExt cx="2529043" cy="7894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29043" cy="789468"/>
            </a:xfrm>
            <a:custGeom>
              <a:avLst/>
              <a:gdLst/>
              <a:ahLst/>
              <a:cxnLst/>
              <a:rect l="l" t="t" r="r" b="b"/>
              <a:pathLst>
                <a:path w="2529043" h="789468">
                  <a:moveTo>
                    <a:pt x="10481" y="0"/>
                  </a:moveTo>
                  <a:lnTo>
                    <a:pt x="2518562" y="0"/>
                  </a:lnTo>
                  <a:cubicBezTo>
                    <a:pt x="2521342" y="0"/>
                    <a:pt x="2524008" y="1104"/>
                    <a:pt x="2525973" y="3070"/>
                  </a:cubicBezTo>
                  <a:cubicBezTo>
                    <a:pt x="2527939" y="5035"/>
                    <a:pt x="2529043" y="7701"/>
                    <a:pt x="2529043" y="10481"/>
                  </a:cubicBezTo>
                  <a:lnTo>
                    <a:pt x="2529043" y="778987"/>
                  </a:lnTo>
                  <a:cubicBezTo>
                    <a:pt x="2529043" y="784776"/>
                    <a:pt x="2524351" y="789468"/>
                    <a:pt x="2518562" y="789468"/>
                  </a:cubicBezTo>
                  <a:lnTo>
                    <a:pt x="10481" y="789468"/>
                  </a:lnTo>
                  <a:cubicBezTo>
                    <a:pt x="4693" y="789468"/>
                    <a:pt x="0" y="784776"/>
                    <a:pt x="0" y="778987"/>
                  </a:cubicBezTo>
                  <a:lnTo>
                    <a:pt x="0" y="10481"/>
                  </a:lnTo>
                  <a:cubicBezTo>
                    <a:pt x="0" y="4693"/>
                    <a:pt x="4693" y="0"/>
                    <a:pt x="1048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529043" cy="827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55137" y="2528395"/>
            <a:ext cx="6304163" cy="6729905"/>
            <a:chOff x="0" y="0"/>
            <a:chExt cx="976680" cy="10426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76680" cy="1042638"/>
            </a:xfrm>
            <a:custGeom>
              <a:avLst/>
              <a:gdLst/>
              <a:ahLst/>
              <a:cxnLst/>
              <a:rect l="l" t="t" r="r" b="b"/>
              <a:pathLst>
                <a:path w="976680" h="1042638">
                  <a:moveTo>
                    <a:pt x="28245" y="0"/>
                  </a:moveTo>
                  <a:lnTo>
                    <a:pt x="948434" y="0"/>
                  </a:lnTo>
                  <a:cubicBezTo>
                    <a:pt x="964034" y="0"/>
                    <a:pt x="976680" y="12646"/>
                    <a:pt x="976680" y="28245"/>
                  </a:cubicBezTo>
                  <a:lnTo>
                    <a:pt x="976680" y="1014393"/>
                  </a:lnTo>
                  <a:cubicBezTo>
                    <a:pt x="976680" y="1021884"/>
                    <a:pt x="973704" y="1029068"/>
                    <a:pt x="968407" y="1034365"/>
                  </a:cubicBezTo>
                  <a:cubicBezTo>
                    <a:pt x="963110" y="1039663"/>
                    <a:pt x="955925" y="1042638"/>
                    <a:pt x="948434" y="1042638"/>
                  </a:cubicBezTo>
                  <a:lnTo>
                    <a:pt x="28245" y="1042638"/>
                  </a:lnTo>
                  <a:cubicBezTo>
                    <a:pt x="20754" y="1042638"/>
                    <a:pt x="13570" y="1039663"/>
                    <a:pt x="8273" y="1034365"/>
                  </a:cubicBezTo>
                  <a:cubicBezTo>
                    <a:pt x="2976" y="1029068"/>
                    <a:pt x="0" y="1021884"/>
                    <a:pt x="0" y="1014393"/>
                  </a:cubicBezTo>
                  <a:lnTo>
                    <a:pt x="0" y="28245"/>
                  </a:lnTo>
                  <a:cubicBezTo>
                    <a:pt x="0" y="20754"/>
                    <a:pt x="2976" y="13570"/>
                    <a:pt x="8273" y="8273"/>
                  </a:cubicBezTo>
                  <a:cubicBezTo>
                    <a:pt x="13570" y="2976"/>
                    <a:pt x="20754" y="0"/>
                    <a:pt x="28245" y="0"/>
                  </a:cubicBezTo>
                  <a:close/>
                </a:path>
              </a:pathLst>
            </a:custGeom>
            <a:blipFill>
              <a:blip r:embed="rId3"/>
              <a:stretch>
                <a:fillRect l="-21082" r="-21082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072888" y="7379179"/>
            <a:ext cx="9625072" cy="1879121"/>
            <a:chOff x="0" y="0"/>
            <a:chExt cx="2534999" cy="49491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34999" cy="494913"/>
            </a:xfrm>
            <a:custGeom>
              <a:avLst/>
              <a:gdLst/>
              <a:ahLst/>
              <a:cxnLst/>
              <a:rect l="l" t="t" r="r" b="b"/>
              <a:pathLst>
                <a:path w="2534999" h="494913">
                  <a:moveTo>
                    <a:pt x="10457" y="0"/>
                  </a:moveTo>
                  <a:lnTo>
                    <a:pt x="2524542" y="0"/>
                  </a:lnTo>
                  <a:cubicBezTo>
                    <a:pt x="2527315" y="0"/>
                    <a:pt x="2529975" y="1102"/>
                    <a:pt x="2531936" y="3063"/>
                  </a:cubicBezTo>
                  <a:cubicBezTo>
                    <a:pt x="2533897" y="5024"/>
                    <a:pt x="2534999" y="7683"/>
                    <a:pt x="2534999" y="10457"/>
                  </a:cubicBezTo>
                  <a:lnTo>
                    <a:pt x="2534999" y="484456"/>
                  </a:lnTo>
                  <a:cubicBezTo>
                    <a:pt x="2534999" y="487229"/>
                    <a:pt x="2533897" y="489889"/>
                    <a:pt x="2531936" y="491850"/>
                  </a:cubicBezTo>
                  <a:cubicBezTo>
                    <a:pt x="2529975" y="493811"/>
                    <a:pt x="2527315" y="494913"/>
                    <a:pt x="2524542" y="494913"/>
                  </a:cubicBezTo>
                  <a:lnTo>
                    <a:pt x="10457" y="494913"/>
                  </a:lnTo>
                  <a:cubicBezTo>
                    <a:pt x="7683" y="494913"/>
                    <a:pt x="5024" y="493811"/>
                    <a:pt x="3063" y="491850"/>
                  </a:cubicBezTo>
                  <a:cubicBezTo>
                    <a:pt x="1102" y="489889"/>
                    <a:pt x="0" y="487229"/>
                    <a:pt x="0" y="484456"/>
                  </a:cubicBezTo>
                  <a:lnTo>
                    <a:pt x="0" y="10457"/>
                  </a:lnTo>
                  <a:cubicBezTo>
                    <a:pt x="0" y="7683"/>
                    <a:pt x="1102" y="5024"/>
                    <a:pt x="3063" y="3063"/>
                  </a:cubicBezTo>
                  <a:cubicBezTo>
                    <a:pt x="5024" y="1102"/>
                    <a:pt x="7683" y="0"/>
                    <a:pt x="104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534999" cy="533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Сходство с животными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46054" y="2793551"/>
            <a:ext cx="8331298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Также у грибов есть ряд характеристик, которые сближают их с животным миром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7533" y="4338620"/>
            <a:ext cx="9039371" cy="263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Клеточные оболочки у грибов отличаются высокой прочностью и жёсткостью благодаря содержанию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хитина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вещества, которое также служит основой для наружного скелета у таких существ, как насекомые, ракообразные и паукообразные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7533" y="7645879"/>
            <a:ext cx="8829819" cy="13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Подобно животным, грибы являются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гетеротрофами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то есть получают энергию из готовых органических веществ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7333" y="2528395"/>
            <a:ext cx="8947517" cy="4196316"/>
            <a:chOff x="0" y="0"/>
            <a:chExt cx="2356548" cy="11052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6548" cy="1105203"/>
            </a:xfrm>
            <a:custGeom>
              <a:avLst/>
              <a:gdLst/>
              <a:ahLst/>
              <a:cxnLst/>
              <a:rect l="l" t="t" r="r" b="b"/>
              <a:pathLst>
                <a:path w="2356548" h="1105203">
                  <a:moveTo>
                    <a:pt x="11248" y="0"/>
                  </a:moveTo>
                  <a:lnTo>
                    <a:pt x="2345299" y="0"/>
                  </a:lnTo>
                  <a:cubicBezTo>
                    <a:pt x="2348282" y="0"/>
                    <a:pt x="2351144" y="1185"/>
                    <a:pt x="2353253" y="3295"/>
                  </a:cubicBezTo>
                  <a:cubicBezTo>
                    <a:pt x="2355363" y="5404"/>
                    <a:pt x="2356548" y="8265"/>
                    <a:pt x="2356548" y="11248"/>
                  </a:cubicBezTo>
                  <a:lnTo>
                    <a:pt x="2356548" y="1093954"/>
                  </a:lnTo>
                  <a:cubicBezTo>
                    <a:pt x="2356548" y="1096938"/>
                    <a:pt x="2355363" y="1099799"/>
                    <a:pt x="2353253" y="1101908"/>
                  </a:cubicBezTo>
                  <a:cubicBezTo>
                    <a:pt x="2351144" y="1104018"/>
                    <a:pt x="2348282" y="1105203"/>
                    <a:pt x="2345299" y="1105203"/>
                  </a:cubicBezTo>
                  <a:lnTo>
                    <a:pt x="11248" y="1105203"/>
                  </a:lnTo>
                  <a:cubicBezTo>
                    <a:pt x="8265" y="1105203"/>
                    <a:pt x="5404" y="1104018"/>
                    <a:pt x="3295" y="1101908"/>
                  </a:cubicBezTo>
                  <a:cubicBezTo>
                    <a:pt x="1185" y="1099799"/>
                    <a:pt x="0" y="1096938"/>
                    <a:pt x="0" y="1093954"/>
                  </a:cubicBezTo>
                  <a:lnTo>
                    <a:pt x="0" y="11248"/>
                  </a:lnTo>
                  <a:cubicBezTo>
                    <a:pt x="0" y="8265"/>
                    <a:pt x="1185" y="5404"/>
                    <a:pt x="3295" y="3295"/>
                  </a:cubicBezTo>
                  <a:cubicBezTo>
                    <a:pt x="5404" y="1185"/>
                    <a:pt x="8265" y="0"/>
                    <a:pt x="11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56548" cy="1143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3065" y="6992241"/>
            <a:ext cx="8998647" cy="2266059"/>
            <a:chOff x="0" y="0"/>
            <a:chExt cx="2370014" cy="5968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70014" cy="596822"/>
            </a:xfrm>
            <a:custGeom>
              <a:avLst/>
              <a:gdLst/>
              <a:ahLst/>
              <a:cxnLst/>
              <a:rect l="l" t="t" r="r" b="b"/>
              <a:pathLst>
                <a:path w="2370014" h="596822">
                  <a:moveTo>
                    <a:pt x="11184" y="0"/>
                  </a:moveTo>
                  <a:lnTo>
                    <a:pt x="2358830" y="0"/>
                  </a:lnTo>
                  <a:cubicBezTo>
                    <a:pt x="2365007" y="0"/>
                    <a:pt x="2370014" y="5007"/>
                    <a:pt x="2370014" y="11184"/>
                  </a:cubicBezTo>
                  <a:lnTo>
                    <a:pt x="2370014" y="585638"/>
                  </a:lnTo>
                  <a:cubicBezTo>
                    <a:pt x="2370014" y="591815"/>
                    <a:pt x="2365007" y="596822"/>
                    <a:pt x="2358830" y="596822"/>
                  </a:cubicBezTo>
                  <a:lnTo>
                    <a:pt x="11184" y="596822"/>
                  </a:lnTo>
                  <a:cubicBezTo>
                    <a:pt x="8218" y="596822"/>
                    <a:pt x="5373" y="595644"/>
                    <a:pt x="3276" y="593546"/>
                  </a:cubicBezTo>
                  <a:cubicBezTo>
                    <a:pt x="1178" y="591449"/>
                    <a:pt x="0" y="588604"/>
                    <a:pt x="0" y="585638"/>
                  </a:cubicBezTo>
                  <a:lnTo>
                    <a:pt x="0" y="11184"/>
                  </a:lnTo>
                  <a:cubicBezTo>
                    <a:pt x="0" y="5007"/>
                    <a:pt x="5007" y="0"/>
                    <a:pt x="1118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370014" cy="634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59371" y="2528395"/>
            <a:ext cx="6899929" cy="6729905"/>
            <a:chOff x="0" y="0"/>
            <a:chExt cx="1068980" cy="10426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8980" cy="1042638"/>
            </a:xfrm>
            <a:custGeom>
              <a:avLst/>
              <a:gdLst/>
              <a:ahLst/>
              <a:cxnLst/>
              <a:rect l="l" t="t" r="r" b="b"/>
              <a:pathLst>
                <a:path w="1068980" h="1042638">
                  <a:moveTo>
                    <a:pt x="25807" y="0"/>
                  </a:moveTo>
                  <a:lnTo>
                    <a:pt x="1043173" y="0"/>
                  </a:lnTo>
                  <a:cubicBezTo>
                    <a:pt x="1057426" y="0"/>
                    <a:pt x="1068980" y="11554"/>
                    <a:pt x="1068980" y="25807"/>
                  </a:cubicBezTo>
                  <a:lnTo>
                    <a:pt x="1068980" y="1016832"/>
                  </a:lnTo>
                  <a:cubicBezTo>
                    <a:pt x="1068980" y="1031084"/>
                    <a:pt x="1057426" y="1042638"/>
                    <a:pt x="1043173" y="1042638"/>
                  </a:cubicBezTo>
                  <a:lnTo>
                    <a:pt x="25807" y="1042638"/>
                  </a:lnTo>
                  <a:cubicBezTo>
                    <a:pt x="11554" y="1042638"/>
                    <a:pt x="0" y="1031084"/>
                    <a:pt x="0" y="1016832"/>
                  </a:cubicBezTo>
                  <a:lnTo>
                    <a:pt x="0" y="25807"/>
                  </a:lnTo>
                  <a:cubicBezTo>
                    <a:pt x="0" y="11554"/>
                    <a:pt x="11554" y="0"/>
                    <a:pt x="25807" y="0"/>
                  </a:cubicBezTo>
                  <a:close/>
                </a:path>
              </a:pathLst>
            </a:custGeom>
            <a:blipFill>
              <a:blip r:embed="rId3"/>
              <a:stretch>
                <a:fillRect l="-29828" r="-29828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Грибы - самостоятельное царство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5722" y="2889701"/>
            <a:ext cx="8630741" cy="351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Именно из-за такого своеобразного сочетания особенностей, присущих и растениям (способность впитывать питательные вещества), и животным (питание готовыми органическими соединениями, наличие хитина в клеточных оболочках), грибы не могут быть отнесены ни к одному из этих царств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5722" y="7430391"/>
            <a:ext cx="8681060" cy="13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связи с этим в 1969 году учёные приняли решение выделить их в отдельное, самостоятельное царство - царство грибов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81889" y="2707813"/>
            <a:ext cx="16524222" cy="5618235"/>
          </a:xfrm>
          <a:custGeom>
            <a:avLst/>
            <a:gdLst/>
            <a:ahLst/>
            <a:cxnLst/>
            <a:rect l="l" t="t" r="r" b="b"/>
            <a:pathLst>
              <a:path w="16524222" h="5618235">
                <a:moveTo>
                  <a:pt x="0" y="0"/>
                </a:moveTo>
                <a:lnTo>
                  <a:pt x="16524222" y="0"/>
                </a:lnTo>
                <a:lnTo>
                  <a:pt x="16524222" y="5618236"/>
                </a:lnTo>
                <a:lnTo>
                  <a:pt x="0" y="5618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15794" y="4114278"/>
            <a:ext cx="11899632" cy="331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Рекордсменом по размерам среди грибов является тёмный опёнок (Armillaria ostoyae), который был обнаружен на территории США. Его мицелий (грибница) охватывает площадь в 9 квадратных километров.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6414" y="1135506"/>
            <a:ext cx="18091586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Интересный факт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7243" y="2690320"/>
            <a:ext cx="9568883" cy="1363612"/>
            <a:chOff x="0" y="0"/>
            <a:chExt cx="2520200" cy="3591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20200" cy="359141"/>
            </a:xfrm>
            <a:custGeom>
              <a:avLst/>
              <a:gdLst/>
              <a:ahLst/>
              <a:cxnLst/>
              <a:rect l="l" t="t" r="r" b="b"/>
              <a:pathLst>
                <a:path w="2520200" h="359141">
                  <a:moveTo>
                    <a:pt x="10518" y="0"/>
                  </a:moveTo>
                  <a:lnTo>
                    <a:pt x="2509682" y="0"/>
                  </a:lnTo>
                  <a:cubicBezTo>
                    <a:pt x="2512471" y="0"/>
                    <a:pt x="2515146" y="1108"/>
                    <a:pt x="2517119" y="3081"/>
                  </a:cubicBezTo>
                  <a:cubicBezTo>
                    <a:pt x="2519092" y="5053"/>
                    <a:pt x="2520200" y="7728"/>
                    <a:pt x="2520200" y="10518"/>
                  </a:cubicBezTo>
                  <a:lnTo>
                    <a:pt x="2520200" y="348623"/>
                  </a:lnTo>
                  <a:cubicBezTo>
                    <a:pt x="2520200" y="351412"/>
                    <a:pt x="2519092" y="354087"/>
                    <a:pt x="2517119" y="356060"/>
                  </a:cubicBezTo>
                  <a:cubicBezTo>
                    <a:pt x="2515146" y="358032"/>
                    <a:pt x="2512471" y="359141"/>
                    <a:pt x="2509682" y="359141"/>
                  </a:cubicBezTo>
                  <a:lnTo>
                    <a:pt x="10518" y="359141"/>
                  </a:lnTo>
                  <a:cubicBezTo>
                    <a:pt x="7728" y="359141"/>
                    <a:pt x="5053" y="358032"/>
                    <a:pt x="3081" y="356060"/>
                  </a:cubicBezTo>
                  <a:cubicBezTo>
                    <a:pt x="1108" y="354087"/>
                    <a:pt x="0" y="351412"/>
                    <a:pt x="0" y="348623"/>
                  </a:cubicBezTo>
                  <a:lnTo>
                    <a:pt x="0" y="10518"/>
                  </a:lnTo>
                  <a:cubicBezTo>
                    <a:pt x="0" y="7728"/>
                    <a:pt x="1108" y="5053"/>
                    <a:pt x="3081" y="3081"/>
                  </a:cubicBezTo>
                  <a:cubicBezTo>
                    <a:pt x="5053" y="1108"/>
                    <a:pt x="7728" y="0"/>
                    <a:pt x="1051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20200" cy="397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7243" y="4301706"/>
            <a:ext cx="9568883" cy="1777795"/>
            <a:chOff x="0" y="0"/>
            <a:chExt cx="2520200" cy="4682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20200" cy="468226"/>
            </a:xfrm>
            <a:custGeom>
              <a:avLst/>
              <a:gdLst/>
              <a:ahLst/>
              <a:cxnLst/>
              <a:rect l="l" t="t" r="r" b="b"/>
              <a:pathLst>
                <a:path w="2520200" h="468226">
                  <a:moveTo>
                    <a:pt x="10518" y="0"/>
                  </a:moveTo>
                  <a:lnTo>
                    <a:pt x="2509682" y="0"/>
                  </a:lnTo>
                  <a:cubicBezTo>
                    <a:pt x="2512471" y="0"/>
                    <a:pt x="2515146" y="1108"/>
                    <a:pt x="2517119" y="3081"/>
                  </a:cubicBezTo>
                  <a:cubicBezTo>
                    <a:pt x="2519092" y="5053"/>
                    <a:pt x="2520200" y="7728"/>
                    <a:pt x="2520200" y="10518"/>
                  </a:cubicBezTo>
                  <a:lnTo>
                    <a:pt x="2520200" y="457708"/>
                  </a:lnTo>
                  <a:cubicBezTo>
                    <a:pt x="2520200" y="460498"/>
                    <a:pt x="2519092" y="463173"/>
                    <a:pt x="2517119" y="465145"/>
                  </a:cubicBezTo>
                  <a:cubicBezTo>
                    <a:pt x="2515146" y="467118"/>
                    <a:pt x="2512471" y="468226"/>
                    <a:pt x="2509682" y="468226"/>
                  </a:cubicBezTo>
                  <a:lnTo>
                    <a:pt x="10518" y="468226"/>
                  </a:lnTo>
                  <a:cubicBezTo>
                    <a:pt x="7728" y="468226"/>
                    <a:pt x="5053" y="467118"/>
                    <a:pt x="3081" y="465145"/>
                  </a:cubicBezTo>
                  <a:cubicBezTo>
                    <a:pt x="1108" y="463173"/>
                    <a:pt x="0" y="460498"/>
                    <a:pt x="0" y="457708"/>
                  </a:cubicBezTo>
                  <a:lnTo>
                    <a:pt x="0" y="10518"/>
                  </a:lnTo>
                  <a:cubicBezTo>
                    <a:pt x="0" y="7728"/>
                    <a:pt x="1108" y="5053"/>
                    <a:pt x="3081" y="3081"/>
                  </a:cubicBezTo>
                  <a:cubicBezTo>
                    <a:pt x="5053" y="1108"/>
                    <a:pt x="7728" y="0"/>
                    <a:pt x="1051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520200" cy="506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37243" y="6327152"/>
            <a:ext cx="9568883" cy="2769223"/>
            <a:chOff x="0" y="0"/>
            <a:chExt cx="2520200" cy="72934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20200" cy="729343"/>
            </a:xfrm>
            <a:custGeom>
              <a:avLst/>
              <a:gdLst/>
              <a:ahLst/>
              <a:cxnLst/>
              <a:rect l="l" t="t" r="r" b="b"/>
              <a:pathLst>
                <a:path w="2520200" h="729343">
                  <a:moveTo>
                    <a:pt x="10518" y="0"/>
                  </a:moveTo>
                  <a:lnTo>
                    <a:pt x="2509682" y="0"/>
                  </a:lnTo>
                  <a:cubicBezTo>
                    <a:pt x="2512471" y="0"/>
                    <a:pt x="2515146" y="1108"/>
                    <a:pt x="2517119" y="3081"/>
                  </a:cubicBezTo>
                  <a:cubicBezTo>
                    <a:pt x="2519092" y="5053"/>
                    <a:pt x="2520200" y="7728"/>
                    <a:pt x="2520200" y="10518"/>
                  </a:cubicBezTo>
                  <a:lnTo>
                    <a:pt x="2520200" y="718825"/>
                  </a:lnTo>
                  <a:cubicBezTo>
                    <a:pt x="2520200" y="724634"/>
                    <a:pt x="2515491" y="729343"/>
                    <a:pt x="2509682" y="729343"/>
                  </a:cubicBezTo>
                  <a:lnTo>
                    <a:pt x="10518" y="729343"/>
                  </a:lnTo>
                  <a:cubicBezTo>
                    <a:pt x="7728" y="729343"/>
                    <a:pt x="5053" y="728235"/>
                    <a:pt x="3081" y="726262"/>
                  </a:cubicBezTo>
                  <a:cubicBezTo>
                    <a:pt x="1108" y="724290"/>
                    <a:pt x="0" y="721614"/>
                    <a:pt x="0" y="718825"/>
                  </a:cubicBezTo>
                  <a:lnTo>
                    <a:pt x="0" y="10518"/>
                  </a:lnTo>
                  <a:cubicBezTo>
                    <a:pt x="0" y="7728"/>
                    <a:pt x="1108" y="5053"/>
                    <a:pt x="3081" y="3081"/>
                  </a:cubicBezTo>
                  <a:cubicBezTo>
                    <a:pt x="5053" y="1108"/>
                    <a:pt x="7728" y="0"/>
                    <a:pt x="1051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520200" cy="76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 flipH="1">
            <a:off x="9805779" y="2322587"/>
            <a:ext cx="8186139" cy="6022826"/>
          </a:xfrm>
          <a:custGeom>
            <a:avLst/>
            <a:gdLst/>
            <a:ahLst/>
            <a:cxnLst/>
            <a:rect l="l" t="t" r="r" b="b"/>
            <a:pathLst>
              <a:path w="8186139" h="6022826">
                <a:moveTo>
                  <a:pt x="8186139" y="0"/>
                </a:moveTo>
                <a:lnTo>
                  <a:pt x="0" y="0"/>
                </a:lnTo>
                <a:lnTo>
                  <a:pt x="0" y="6022826"/>
                </a:lnTo>
                <a:lnTo>
                  <a:pt x="8186139" y="6022826"/>
                </a:lnTo>
                <a:lnTo>
                  <a:pt x="8186139" y="0"/>
                </a:lnTo>
                <a:close/>
              </a:path>
            </a:pathLst>
          </a:custGeom>
          <a:blipFill>
            <a:blip r:embed="rId3"/>
            <a:stretch>
              <a:fillRect l="-21929" t="-5207" b="-5207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Строение клетки грибов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3067" y="2971002"/>
            <a:ext cx="9114025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Клетка грибов имеет плотную клеточную стенку, что обусловливает их неподвижность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85420" y="4549127"/>
            <a:ext cx="8872528" cy="13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цитоплазме находится ядро (иногда несколько), содержащее особые структуры - хромосомы с наследственной информацией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5155" y="6632136"/>
            <a:ext cx="9313059" cy="219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Грибы представляют собой удивительное царство живых организмов, среди которых встречаются как многоклеточные, так и одноклеточные формы жизни (к примеру, всем известные дрожжи или мукор)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2917" y="2805005"/>
            <a:ext cx="9542298" cy="2448799"/>
            <a:chOff x="0" y="0"/>
            <a:chExt cx="2513198" cy="6449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3198" cy="644951"/>
            </a:xfrm>
            <a:custGeom>
              <a:avLst/>
              <a:gdLst/>
              <a:ahLst/>
              <a:cxnLst/>
              <a:rect l="l" t="t" r="r" b="b"/>
              <a:pathLst>
                <a:path w="2513198" h="644951">
                  <a:moveTo>
                    <a:pt x="10547" y="0"/>
                  </a:moveTo>
                  <a:lnTo>
                    <a:pt x="2502651" y="0"/>
                  </a:lnTo>
                  <a:cubicBezTo>
                    <a:pt x="2508476" y="0"/>
                    <a:pt x="2513198" y="4722"/>
                    <a:pt x="2513198" y="10547"/>
                  </a:cubicBezTo>
                  <a:lnTo>
                    <a:pt x="2513198" y="634404"/>
                  </a:lnTo>
                  <a:cubicBezTo>
                    <a:pt x="2513198" y="637201"/>
                    <a:pt x="2512087" y="639884"/>
                    <a:pt x="2510109" y="641862"/>
                  </a:cubicBezTo>
                  <a:cubicBezTo>
                    <a:pt x="2508131" y="643840"/>
                    <a:pt x="2505448" y="644951"/>
                    <a:pt x="2502651" y="644951"/>
                  </a:cubicBezTo>
                  <a:lnTo>
                    <a:pt x="10547" y="644951"/>
                  </a:lnTo>
                  <a:cubicBezTo>
                    <a:pt x="7750" y="644951"/>
                    <a:pt x="5067" y="643840"/>
                    <a:pt x="3089" y="641862"/>
                  </a:cubicBezTo>
                  <a:cubicBezTo>
                    <a:pt x="1111" y="639884"/>
                    <a:pt x="0" y="637201"/>
                    <a:pt x="0" y="634404"/>
                  </a:cubicBezTo>
                  <a:lnTo>
                    <a:pt x="0" y="10547"/>
                  </a:lnTo>
                  <a:cubicBezTo>
                    <a:pt x="0" y="7750"/>
                    <a:pt x="1111" y="5067"/>
                    <a:pt x="3089" y="3089"/>
                  </a:cubicBezTo>
                  <a:cubicBezTo>
                    <a:pt x="5067" y="1111"/>
                    <a:pt x="7750" y="0"/>
                    <a:pt x="10547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13198" cy="683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5652" y="5551374"/>
            <a:ext cx="9596827" cy="3470421"/>
            <a:chOff x="0" y="0"/>
            <a:chExt cx="2527559" cy="9140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27559" cy="914020"/>
            </a:xfrm>
            <a:custGeom>
              <a:avLst/>
              <a:gdLst/>
              <a:ahLst/>
              <a:cxnLst/>
              <a:rect l="l" t="t" r="r" b="b"/>
              <a:pathLst>
                <a:path w="2527559" h="914020">
                  <a:moveTo>
                    <a:pt x="10487" y="0"/>
                  </a:moveTo>
                  <a:lnTo>
                    <a:pt x="2517072" y="0"/>
                  </a:lnTo>
                  <a:cubicBezTo>
                    <a:pt x="2522864" y="0"/>
                    <a:pt x="2527559" y="4695"/>
                    <a:pt x="2527559" y="10487"/>
                  </a:cubicBezTo>
                  <a:lnTo>
                    <a:pt x="2527559" y="903533"/>
                  </a:lnTo>
                  <a:cubicBezTo>
                    <a:pt x="2527559" y="909325"/>
                    <a:pt x="2522864" y="914020"/>
                    <a:pt x="2517072" y="914020"/>
                  </a:cubicBezTo>
                  <a:lnTo>
                    <a:pt x="10487" y="914020"/>
                  </a:lnTo>
                  <a:cubicBezTo>
                    <a:pt x="4695" y="914020"/>
                    <a:pt x="0" y="909325"/>
                    <a:pt x="0" y="903533"/>
                  </a:cubicBezTo>
                  <a:lnTo>
                    <a:pt x="0" y="10487"/>
                  </a:lnTo>
                  <a:cubicBezTo>
                    <a:pt x="0" y="4695"/>
                    <a:pt x="4695" y="0"/>
                    <a:pt x="10487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527559" cy="95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42655" y="2528395"/>
            <a:ext cx="6416645" cy="6729905"/>
            <a:chOff x="0" y="0"/>
            <a:chExt cx="994106" cy="10426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4106" cy="1042638"/>
            </a:xfrm>
            <a:custGeom>
              <a:avLst/>
              <a:gdLst/>
              <a:ahLst/>
              <a:cxnLst/>
              <a:rect l="l" t="t" r="r" b="b"/>
              <a:pathLst>
                <a:path w="994106" h="1042638">
                  <a:moveTo>
                    <a:pt x="27750" y="0"/>
                  </a:moveTo>
                  <a:lnTo>
                    <a:pt x="966356" y="0"/>
                  </a:lnTo>
                  <a:cubicBezTo>
                    <a:pt x="973716" y="0"/>
                    <a:pt x="980774" y="2924"/>
                    <a:pt x="985978" y="8128"/>
                  </a:cubicBezTo>
                  <a:cubicBezTo>
                    <a:pt x="991183" y="13332"/>
                    <a:pt x="994106" y="20391"/>
                    <a:pt x="994106" y="27750"/>
                  </a:cubicBezTo>
                  <a:lnTo>
                    <a:pt x="994106" y="1014888"/>
                  </a:lnTo>
                  <a:cubicBezTo>
                    <a:pt x="994106" y="1022248"/>
                    <a:pt x="991183" y="1029306"/>
                    <a:pt x="985978" y="1034510"/>
                  </a:cubicBezTo>
                  <a:cubicBezTo>
                    <a:pt x="980774" y="1039715"/>
                    <a:pt x="973716" y="1042638"/>
                    <a:pt x="966356" y="1042638"/>
                  </a:cubicBezTo>
                  <a:lnTo>
                    <a:pt x="27750" y="1042638"/>
                  </a:lnTo>
                  <a:cubicBezTo>
                    <a:pt x="20391" y="1042638"/>
                    <a:pt x="13332" y="1039715"/>
                    <a:pt x="8128" y="1034510"/>
                  </a:cubicBezTo>
                  <a:cubicBezTo>
                    <a:pt x="2924" y="1029306"/>
                    <a:pt x="0" y="1022248"/>
                    <a:pt x="0" y="1014888"/>
                  </a:cubicBezTo>
                  <a:lnTo>
                    <a:pt x="0" y="27750"/>
                  </a:lnTo>
                  <a:cubicBezTo>
                    <a:pt x="0" y="20391"/>
                    <a:pt x="2924" y="13332"/>
                    <a:pt x="8128" y="8128"/>
                  </a:cubicBezTo>
                  <a:cubicBezTo>
                    <a:pt x="13332" y="2924"/>
                    <a:pt x="20391" y="0"/>
                    <a:pt x="27750" y="0"/>
                  </a:cubicBezTo>
                  <a:close/>
                </a:path>
              </a:pathLst>
            </a:custGeom>
            <a:blipFill>
              <a:blip r:embed="rId3"/>
              <a:stretch>
                <a:fillRect l="-28563" r="-2856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Строение гриба. Мицелий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3536" y="5997348"/>
            <a:ext cx="8681060" cy="263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 одних грибов гифы представляют собой непрерывную структуру без перегородок, формируя единую клетку с множеством ядер, в то время как у других гифы разделены на отдельные клетки, содержащие одно или несколько ядер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0753" y="3168853"/>
            <a:ext cx="8998647" cy="175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Основу тела большинства грибов составляет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мицелий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сложная сеть, образованная тончайшими переплетёнными нитями, которые называются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гифами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888" y="2521550"/>
            <a:ext cx="16186412" cy="1392187"/>
            <a:chOff x="0" y="0"/>
            <a:chExt cx="4263088" cy="3666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63088" cy="366666"/>
            </a:xfrm>
            <a:custGeom>
              <a:avLst/>
              <a:gdLst/>
              <a:ahLst/>
              <a:cxnLst/>
              <a:rect l="l" t="t" r="r" b="b"/>
              <a:pathLst>
                <a:path w="4263088" h="366666">
                  <a:moveTo>
                    <a:pt x="6218" y="0"/>
                  </a:moveTo>
                  <a:lnTo>
                    <a:pt x="4256870" y="0"/>
                  </a:lnTo>
                  <a:cubicBezTo>
                    <a:pt x="4258519" y="0"/>
                    <a:pt x="4260100" y="655"/>
                    <a:pt x="4261267" y="1821"/>
                  </a:cubicBezTo>
                  <a:cubicBezTo>
                    <a:pt x="4262433" y="2987"/>
                    <a:pt x="4263088" y="4569"/>
                    <a:pt x="4263088" y="6218"/>
                  </a:cubicBezTo>
                  <a:lnTo>
                    <a:pt x="4263088" y="360449"/>
                  </a:lnTo>
                  <a:cubicBezTo>
                    <a:pt x="4263088" y="363883"/>
                    <a:pt x="4260304" y="366666"/>
                    <a:pt x="4256870" y="366666"/>
                  </a:cubicBezTo>
                  <a:lnTo>
                    <a:pt x="6218" y="366666"/>
                  </a:lnTo>
                  <a:cubicBezTo>
                    <a:pt x="2784" y="366666"/>
                    <a:pt x="0" y="363883"/>
                    <a:pt x="0" y="360449"/>
                  </a:cubicBezTo>
                  <a:lnTo>
                    <a:pt x="0" y="6218"/>
                  </a:lnTo>
                  <a:cubicBezTo>
                    <a:pt x="0" y="4569"/>
                    <a:pt x="655" y="2987"/>
                    <a:pt x="1821" y="1821"/>
                  </a:cubicBezTo>
                  <a:cubicBezTo>
                    <a:pt x="2987" y="655"/>
                    <a:pt x="4569" y="0"/>
                    <a:pt x="621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263088" cy="40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2888" y="4332837"/>
            <a:ext cx="5158439" cy="4580728"/>
            <a:chOff x="0" y="0"/>
            <a:chExt cx="1303025" cy="1157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3025" cy="1157094"/>
            </a:xfrm>
            <a:custGeom>
              <a:avLst/>
              <a:gdLst/>
              <a:ahLst/>
              <a:cxnLst/>
              <a:rect l="l" t="t" r="r" b="b"/>
              <a:pathLst>
                <a:path w="1303025" h="1157094">
                  <a:moveTo>
                    <a:pt x="34519" y="0"/>
                  </a:moveTo>
                  <a:lnTo>
                    <a:pt x="1268506" y="0"/>
                  </a:lnTo>
                  <a:cubicBezTo>
                    <a:pt x="1277661" y="0"/>
                    <a:pt x="1286441" y="3637"/>
                    <a:pt x="1292914" y="10110"/>
                  </a:cubicBezTo>
                  <a:cubicBezTo>
                    <a:pt x="1299388" y="16584"/>
                    <a:pt x="1303025" y="25364"/>
                    <a:pt x="1303025" y="34519"/>
                  </a:cubicBezTo>
                  <a:lnTo>
                    <a:pt x="1303025" y="1122575"/>
                  </a:lnTo>
                  <a:cubicBezTo>
                    <a:pt x="1303025" y="1131730"/>
                    <a:pt x="1299388" y="1140510"/>
                    <a:pt x="1292914" y="1146984"/>
                  </a:cubicBezTo>
                  <a:cubicBezTo>
                    <a:pt x="1286441" y="1153458"/>
                    <a:pt x="1277661" y="1157094"/>
                    <a:pt x="1268506" y="1157094"/>
                  </a:cubicBezTo>
                  <a:lnTo>
                    <a:pt x="34519" y="1157094"/>
                  </a:lnTo>
                  <a:cubicBezTo>
                    <a:pt x="15455" y="1157094"/>
                    <a:pt x="0" y="1141640"/>
                    <a:pt x="0" y="1122575"/>
                  </a:cubicBezTo>
                  <a:lnTo>
                    <a:pt x="0" y="34519"/>
                  </a:lnTo>
                  <a:cubicBezTo>
                    <a:pt x="0" y="25364"/>
                    <a:pt x="3637" y="16584"/>
                    <a:pt x="10110" y="10110"/>
                  </a:cubicBezTo>
                  <a:cubicBezTo>
                    <a:pt x="16584" y="3637"/>
                    <a:pt x="25364" y="0"/>
                    <a:pt x="34519" y="0"/>
                  </a:cubicBezTo>
                  <a:close/>
                </a:path>
              </a:pathLst>
            </a:custGeom>
            <a:blipFill>
              <a:blip r:embed="rId3"/>
              <a:stretch>
                <a:fillRect l="-16642" r="-16642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6586874" y="4332837"/>
            <a:ext cx="5158439" cy="4580728"/>
            <a:chOff x="0" y="0"/>
            <a:chExt cx="1303025" cy="11570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3025" cy="1157094"/>
            </a:xfrm>
            <a:custGeom>
              <a:avLst/>
              <a:gdLst/>
              <a:ahLst/>
              <a:cxnLst/>
              <a:rect l="l" t="t" r="r" b="b"/>
              <a:pathLst>
                <a:path w="1303025" h="1157094">
                  <a:moveTo>
                    <a:pt x="34519" y="0"/>
                  </a:moveTo>
                  <a:lnTo>
                    <a:pt x="1268506" y="0"/>
                  </a:lnTo>
                  <a:cubicBezTo>
                    <a:pt x="1277661" y="0"/>
                    <a:pt x="1286441" y="3637"/>
                    <a:pt x="1292914" y="10110"/>
                  </a:cubicBezTo>
                  <a:cubicBezTo>
                    <a:pt x="1299388" y="16584"/>
                    <a:pt x="1303025" y="25364"/>
                    <a:pt x="1303025" y="34519"/>
                  </a:cubicBezTo>
                  <a:lnTo>
                    <a:pt x="1303025" y="1122575"/>
                  </a:lnTo>
                  <a:cubicBezTo>
                    <a:pt x="1303025" y="1131730"/>
                    <a:pt x="1299388" y="1140510"/>
                    <a:pt x="1292914" y="1146984"/>
                  </a:cubicBezTo>
                  <a:cubicBezTo>
                    <a:pt x="1286441" y="1153458"/>
                    <a:pt x="1277661" y="1157094"/>
                    <a:pt x="1268506" y="1157094"/>
                  </a:cubicBezTo>
                  <a:lnTo>
                    <a:pt x="34519" y="1157094"/>
                  </a:lnTo>
                  <a:cubicBezTo>
                    <a:pt x="15455" y="1157094"/>
                    <a:pt x="0" y="1141640"/>
                    <a:pt x="0" y="1122575"/>
                  </a:cubicBezTo>
                  <a:lnTo>
                    <a:pt x="0" y="34519"/>
                  </a:lnTo>
                  <a:cubicBezTo>
                    <a:pt x="0" y="25364"/>
                    <a:pt x="3637" y="16584"/>
                    <a:pt x="10110" y="10110"/>
                  </a:cubicBezTo>
                  <a:cubicBezTo>
                    <a:pt x="16584" y="3637"/>
                    <a:pt x="25364" y="0"/>
                    <a:pt x="34519" y="0"/>
                  </a:cubicBezTo>
                  <a:close/>
                </a:path>
              </a:pathLst>
            </a:custGeom>
            <a:blipFill>
              <a:blip r:embed="rId4"/>
              <a:stretch>
                <a:fillRect l="-29029" r="-2902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100861" y="4332837"/>
            <a:ext cx="5158439" cy="4580728"/>
            <a:chOff x="0" y="0"/>
            <a:chExt cx="1303025" cy="1157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3025" cy="1157094"/>
            </a:xfrm>
            <a:custGeom>
              <a:avLst/>
              <a:gdLst/>
              <a:ahLst/>
              <a:cxnLst/>
              <a:rect l="l" t="t" r="r" b="b"/>
              <a:pathLst>
                <a:path w="1303025" h="1157094">
                  <a:moveTo>
                    <a:pt x="34519" y="0"/>
                  </a:moveTo>
                  <a:lnTo>
                    <a:pt x="1268506" y="0"/>
                  </a:lnTo>
                  <a:cubicBezTo>
                    <a:pt x="1277661" y="0"/>
                    <a:pt x="1286441" y="3637"/>
                    <a:pt x="1292914" y="10110"/>
                  </a:cubicBezTo>
                  <a:cubicBezTo>
                    <a:pt x="1299388" y="16584"/>
                    <a:pt x="1303025" y="25364"/>
                    <a:pt x="1303025" y="34519"/>
                  </a:cubicBezTo>
                  <a:lnTo>
                    <a:pt x="1303025" y="1122575"/>
                  </a:lnTo>
                  <a:cubicBezTo>
                    <a:pt x="1303025" y="1131730"/>
                    <a:pt x="1299388" y="1140510"/>
                    <a:pt x="1292914" y="1146984"/>
                  </a:cubicBezTo>
                  <a:cubicBezTo>
                    <a:pt x="1286441" y="1153458"/>
                    <a:pt x="1277661" y="1157094"/>
                    <a:pt x="1268506" y="1157094"/>
                  </a:cubicBezTo>
                  <a:lnTo>
                    <a:pt x="34519" y="1157094"/>
                  </a:lnTo>
                  <a:cubicBezTo>
                    <a:pt x="15455" y="1157094"/>
                    <a:pt x="0" y="1141640"/>
                    <a:pt x="0" y="1122575"/>
                  </a:cubicBezTo>
                  <a:lnTo>
                    <a:pt x="0" y="34519"/>
                  </a:lnTo>
                  <a:cubicBezTo>
                    <a:pt x="0" y="25364"/>
                    <a:pt x="3637" y="16584"/>
                    <a:pt x="10110" y="10110"/>
                  </a:cubicBezTo>
                  <a:cubicBezTo>
                    <a:pt x="16584" y="3637"/>
                    <a:pt x="25364" y="0"/>
                    <a:pt x="34519" y="0"/>
                  </a:cubicBezTo>
                  <a:close/>
                </a:path>
              </a:pathLst>
            </a:custGeom>
            <a:blipFill>
              <a:blip r:embed="rId5"/>
              <a:stretch>
                <a:fillRect l="-9272" r="-9272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072888" y="1079943"/>
            <a:ext cx="161864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Плодовые тела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45421" y="2807616"/>
            <a:ext cx="14504823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 многих грибов гифы грибницы формируют плодовые тела, поражающие разнообразием форм, размеров и окраски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52107" y="9165304"/>
            <a:ext cx="11613130" cy="44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Многообразие плодовых тел грибов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794" y="885257"/>
            <a:ext cx="16794411" cy="8897487"/>
            <a:chOff x="0" y="0"/>
            <a:chExt cx="4423219" cy="2343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3220" cy="2343371"/>
            </a:xfrm>
            <a:custGeom>
              <a:avLst/>
              <a:gdLst/>
              <a:ahLst/>
              <a:cxnLst/>
              <a:rect l="l" t="t" r="r" b="b"/>
              <a:pathLst>
                <a:path w="4423220" h="2343371">
                  <a:moveTo>
                    <a:pt x="14290" y="0"/>
                  </a:moveTo>
                  <a:lnTo>
                    <a:pt x="4408929" y="0"/>
                  </a:lnTo>
                  <a:cubicBezTo>
                    <a:pt x="4416821" y="0"/>
                    <a:pt x="4423220" y="6398"/>
                    <a:pt x="4423220" y="14290"/>
                  </a:cubicBezTo>
                  <a:lnTo>
                    <a:pt x="4423220" y="2329081"/>
                  </a:lnTo>
                  <a:cubicBezTo>
                    <a:pt x="4423220" y="2332871"/>
                    <a:pt x="4421714" y="2336505"/>
                    <a:pt x="4419034" y="2339185"/>
                  </a:cubicBezTo>
                  <a:cubicBezTo>
                    <a:pt x="4416354" y="2341865"/>
                    <a:pt x="4412719" y="2343371"/>
                    <a:pt x="4408929" y="2343371"/>
                  </a:cubicBezTo>
                  <a:lnTo>
                    <a:pt x="14290" y="2343371"/>
                  </a:lnTo>
                  <a:cubicBezTo>
                    <a:pt x="6398" y="2343371"/>
                    <a:pt x="0" y="2336973"/>
                    <a:pt x="0" y="2329081"/>
                  </a:cubicBezTo>
                  <a:lnTo>
                    <a:pt x="0" y="14290"/>
                  </a:lnTo>
                  <a:cubicBezTo>
                    <a:pt x="0" y="10500"/>
                    <a:pt x="1506" y="6866"/>
                    <a:pt x="4186" y="4186"/>
                  </a:cubicBezTo>
                  <a:cubicBezTo>
                    <a:pt x="6866" y="1506"/>
                    <a:pt x="10500" y="0"/>
                    <a:pt x="142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5816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23219" cy="2381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1070861"/>
            <a:chOff x="0" y="0"/>
            <a:chExt cx="4274726" cy="2820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82037"/>
            </a:xfrm>
            <a:custGeom>
              <a:avLst/>
              <a:gdLst/>
              <a:ahLst/>
              <a:cxnLst/>
              <a:rect l="l" t="t" r="r" b="b"/>
              <a:pathLst>
                <a:path w="4274726" h="282037">
                  <a:moveTo>
                    <a:pt x="6201" y="0"/>
                  </a:moveTo>
                  <a:lnTo>
                    <a:pt x="4268525" y="0"/>
                  </a:lnTo>
                  <a:cubicBezTo>
                    <a:pt x="4271950" y="0"/>
                    <a:pt x="4274726" y="2776"/>
                    <a:pt x="4274726" y="6201"/>
                  </a:cubicBezTo>
                  <a:lnTo>
                    <a:pt x="4274726" y="275837"/>
                  </a:lnTo>
                  <a:cubicBezTo>
                    <a:pt x="4274726" y="279261"/>
                    <a:pt x="4271950" y="282037"/>
                    <a:pt x="4268525" y="282037"/>
                  </a:cubicBezTo>
                  <a:lnTo>
                    <a:pt x="6201" y="282037"/>
                  </a:lnTo>
                  <a:cubicBezTo>
                    <a:pt x="4556" y="282037"/>
                    <a:pt x="2979" y="281384"/>
                    <a:pt x="1816" y="280221"/>
                  </a:cubicBezTo>
                  <a:cubicBezTo>
                    <a:pt x="653" y="279058"/>
                    <a:pt x="0" y="277481"/>
                    <a:pt x="0" y="275837"/>
                  </a:cubicBezTo>
                  <a:lnTo>
                    <a:pt x="0" y="6201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1" y="0"/>
                  </a:cubicBezTo>
                  <a:close/>
                </a:path>
              </a:pathLst>
            </a:custGeom>
            <a:solidFill>
              <a:srgbClr val="FFF7F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32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81889" y="2707813"/>
            <a:ext cx="16524222" cy="5618235"/>
          </a:xfrm>
          <a:custGeom>
            <a:avLst/>
            <a:gdLst/>
            <a:ahLst/>
            <a:cxnLst/>
            <a:rect l="l" t="t" r="r" b="b"/>
            <a:pathLst>
              <a:path w="16524222" h="5618235">
                <a:moveTo>
                  <a:pt x="0" y="0"/>
                </a:moveTo>
                <a:lnTo>
                  <a:pt x="16524222" y="0"/>
                </a:lnTo>
                <a:lnTo>
                  <a:pt x="16524222" y="5618236"/>
                </a:lnTo>
                <a:lnTo>
                  <a:pt x="0" y="5618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50422" y="6349733"/>
            <a:ext cx="3790784" cy="3937267"/>
          </a:xfrm>
          <a:custGeom>
            <a:avLst/>
            <a:gdLst/>
            <a:ahLst/>
            <a:cxnLst/>
            <a:rect l="l" t="t" r="r" b="b"/>
            <a:pathLst>
              <a:path w="3790784" h="3937267">
                <a:moveTo>
                  <a:pt x="0" y="0"/>
                </a:moveTo>
                <a:lnTo>
                  <a:pt x="3790784" y="0"/>
                </a:lnTo>
                <a:lnTo>
                  <a:pt x="3790784" y="3937267"/>
                </a:lnTo>
                <a:lnTo>
                  <a:pt x="0" y="3937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91951" b="-2312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026911" y="3994516"/>
            <a:ext cx="12820493" cy="331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тропических лесах можно обнаружить грибы с особенно яркой расцветкой, которые называют «грибами-цветами». Среди них, например, сетконоска сдвоенная, известная также как «дама с вуалью».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6414" y="1135506"/>
            <a:ext cx="18091586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Интересный факт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885</Words>
  <Application>Microsoft Office PowerPoint</Application>
  <PresentationFormat>Произвольный</PresentationFormat>
  <Paragraphs>72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Open Sans Bold</vt:lpstr>
      <vt:lpstr>TT Masters</vt:lpstr>
      <vt:lpstr>TT Phobos Inline</vt:lpstr>
      <vt:lpstr>Open Sans</vt:lpstr>
      <vt:lpstr>Open Sans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Грибы. Общая характеристика</dc:title>
  <dc:creator>ЕГЭ-2</dc:creator>
  <cp:lastModifiedBy>ЕГЭ-2</cp:lastModifiedBy>
  <cp:revision>4</cp:revision>
  <dcterms:created xsi:type="dcterms:W3CDTF">2006-08-16T00:00:00Z</dcterms:created>
  <dcterms:modified xsi:type="dcterms:W3CDTF">2026-05-14T04:47:34Z</dcterms:modified>
  <dc:identifier>DAHD_8-x_q8</dc:identifier>
</cp:coreProperties>
</file>